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Layouts/slideLayout1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Layouts/slideLayout18.xml" ContentType="application/vnd.openxmlformats-officedocument.presentationml.slideLayout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embedTrueTypeFonts="1" saveSubsetFonts="1" strictFirstAndLastChar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12192000" cy="6858000"/>
  <p:defaultTextStyle>
    <a:defPPr marR="0" lvl="0" algn="l">
      <a:lnSpc>
        <a:spcPct val="100000"/>
      </a:lnSpc>
      <a:spcBef>
        <a:spcPts val="0"/>
      </a:spcBef>
      <a:spcAft>
        <a:spcPts val="0"/>
      </a:spcAft>
      <a:defRPr lang="ru-RU"/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presProps" Target="presProps.xml" /><Relationship Id="rId22" Type="http://schemas.openxmlformats.org/officeDocument/2006/relationships/tableStyles" Target="tableStyles.xml" /><Relationship Id="rId23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.jpg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устой слайд" preserve="0" showMasterPhAnim="0" userDrawn="1">
  <p:cSld name="Пустой слайд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Code 3" preserve="0" showMasterPhAnim="0" userDrawn="1">
  <p:cSld name="Code 3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89;p11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0;p11" hidden="0"/>
          <p:cNvSpPr txBox="1"/>
          <p:nvPr isPhoto="0" userDrawn="0">
            <p:ph type="body" idx="1" hasCustomPrompt="0"/>
          </p:nvPr>
        </p:nvSpPr>
        <p:spPr bwMode="auto"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91;p11" hidden="0"/>
          <p:cNvSpPr txBox="1"/>
          <p:nvPr isPhoto="0" userDrawn="0">
            <p:ph type="body" idx="2" hasCustomPrompt="0"/>
          </p:nvPr>
        </p:nvSpPr>
        <p:spPr bwMode="auto"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92;p11" hidden="0"/>
          <p:cNvSpPr txBox="1"/>
          <p:nvPr isPhoto="0" userDrawn="0">
            <p:ph type="body" idx="3" hasCustomPrompt="0"/>
          </p:nvPr>
        </p:nvSpPr>
        <p:spPr bwMode="auto"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Code 4" preserve="0" showMasterPhAnim="0" userDrawn="1">
  <p:cSld name="Code 4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94;p12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5;p12" hidden="0"/>
          <p:cNvSpPr txBox="1"/>
          <p:nvPr isPhoto="0" userDrawn="0">
            <p:ph type="body" idx="1" hasCustomPrompt="0"/>
          </p:nvPr>
        </p:nvSpPr>
        <p:spPr bwMode="auto"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96;p12" hidden="0"/>
          <p:cNvSpPr txBox="1"/>
          <p:nvPr isPhoto="0" userDrawn="0">
            <p:ph type="body" idx="2" hasCustomPrompt="0"/>
          </p:nvPr>
        </p:nvSpPr>
        <p:spPr bwMode="auto"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ереход на live-coding" preserve="0" showMasterPhAnim="0" userDrawn="1">
  <p:cSld name="Переход на live-coding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98;p13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9;p13" hidden="0"/>
          <p:cNvSpPr txBox="1"/>
          <p:nvPr isPhoto="0" userDrawn="0"/>
        </p:nvSpPr>
        <p:spPr bwMode="auto"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6" name="Google Shape;100;p13" hidden="0"/>
          <p:cNvSpPr txBox="1"/>
          <p:nvPr isPhoto="0" userDrawn="0">
            <p:ph type="body" idx="1" hasCustomPrompt="0"/>
          </p:nvPr>
        </p:nvSpPr>
        <p:spPr bwMode="auto"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Список литературы" preserve="0" showMasterPhAnim="0" userDrawn="1">
  <p:cSld name="Список литературы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102;p14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3;p14" hidden="0"/>
          <p:cNvSpPr txBox="1"/>
          <p:nvPr isPhoto="0" userDrawn="0">
            <p:ph type="body" idx="1" hasCustomPrompt="0"/>
          </p:nvPr>
        </p:nvSpPr>
        <p:spPr bwMode="auto"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104;p14" hidden="0"/>
          <p:cNvSpPr txBox="1"/>
          <p:nvPr isPhoto="0" userDrawn="0">
            <p:ph type="body" idx="2" hasCustomPrompt="0"/>
          </p:nvPr>
        </p:nvSpPr>
        <p:spPr bwMode="auto"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Изображение" preserve="0" showMasterPhAnim="0" userDrawn="1">
  <p:cSld name="Изображение">
    <p:bg>
      <p:bgPr shadeToTitle="0">
        <a:solidFill>
          <a:schemeClr val="lt1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6;p15" hidden="0"/>
          <p:cNvSpPr/>
          <p:nvPr isPhoto="0" userDrawn="0">
            <p:ph type="pic" idx="2" hasCustomPrompt="0"/>
          </p:nvPr>
        </p:nvSpPr>
        <p:spPr bwMode="auto"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1pPr>
            <a:lvl2pPr marR="0" lvl="1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2pPr>
            <a:lvl3pPr marR="0" lvl="2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3pPr>
            <a:lvl4pPr marR="0" lvl="3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4pPr>
            <a:lvl5pPr marR="0" lvl="4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5pPr>
            <a:lvl6pPr marR="0" lvl="5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R="0" lvl="6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R="0" lvl="7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R="0" lvl="8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Структура презентации" preserve="0" showMasterPhAnim="0" userDrawn="1">
  <p:cSld name="Структура презентации">
    <p:bg>
      <p:bgPr shadeToTitle="0">
        <a:solidFill>
          <a:srgbClr val="FEFEFE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108;p16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9;p16" hidden="0"/>
          <p:cNvSpPr/>
          <p:nvPr isPhoto="0" userDrawn="0"/>
        </p:nvSpPr>
        <p:spPr bwMode="auto"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rotWithShape="0" algn="t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6" name="Google Shape;110;p16" hidden="0"/>
          <p:cNvSpPr/>
          <p:nvPr isPhoto="0" userDrawn="0"/>
        </p:nvSpPr>
        <p:spPr bwMode="auto"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rotWithShape="0" algn="t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7" name="Google Shape;111;p16" hidden="0"/>
          <p:cNvSpPr/>
          <p:nvPr isPhoto="0" userDrawn="0"/>
        </p:nvSpPr>
        <p:spPr bwMode="auto"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rotWithShape="0" algn="t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8" name="Google Shape;112;p16" hidden="0"/>
          <p:cNvSpPr txBox="1"/>
          <p:nvPr isPhoto="0" userDrawn="0">
            <p:ph type="body" idx="1" hasCustomPrompt="0"/>
          </p:nvPr>
        </p:nvSpPr>
        <p:spPr bwMode="auto"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" name="Google Shape;113;p16" hidden="0"/>
          <p:cNvSpPr txBox="1"/>
          <p:nvPr isPhoto="0" userDrawn="0">
            <p:ph type="body" idx="2" hasCustomPrompt="0"/>
          </p:nvPr>
        </p:nvSpPr>
        <p:spPr bwMode="auto">
          <a:xfrm>
            <a:off x="6017342" y="1864920"/>
            <a:ext cx="5456048" cy="2993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" name="Google Shape;114;p16" hidden="0"/>
          <p:cNvSpPr txBox="1"/>
          <p:nvPr isPhoto="0" userDrawn="0">
            <p:ph type="body" idx="3" hasCustomPrompt="0"/>
          </p:nvPr>
        </p:nvSpPr>
        <p:spPr bwMode="auto"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115;p16" hidden="0"/>
          <p:cNvSpPr txBox="1"/>
          <p:nvPr isPhoto="0" userDrawn="0">
            <p:ph type="body" idx="4" hasCustomPrompt="0"/>
          </p:nvPr>
        </p:nvSpPr>
        <p:spPr bwMode="auto"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116;p16" hidden="0"/>
          <p:cNvSpPr txBox="1"/>
          <p:nvPr isPhoto="0" userDrawn="0">
            <p:ph type="body" idx="5" hasCustomPrompt="0"/>
          </p:nvPr>
        </p:nvSpPr>
        <p:spPr bwMode="auto"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Два списка" preserve="0" showMasterPhAnim="0" userDrawn="1">
  <p:cSld name="Два списка">
    <p:bg>
      <p:bgPr shadeToTitle="0">
        <a:solidFill>
          <a:srgbClr val="FEFEFE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118;p17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9;p17" hidden="0"/>
          <p:cNvSpPr txBox="1"/>
          <p:nvPr isPhoto="0" userDrawn="0">
            <p:ph type="body" idx="1" hasCustomPrompt="0"/>
          </p:nvPr>
        </p:nvSpPr>
        <p:spPr bwMode="auto"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120;p17" hidden="0"/>
          <p:cNvSpPr txBox="1"/>
          <p:nvPr isPhoto="0" userDrawn="0">
            <p:ph type="body" idx="2" hasCustomPrompt="0"/>
          </p:nvPr>
        </p:nvSpPr>
        <p:spPr bwMode="auto"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121;p17" hidden="0"/>
          <p:cNvSpPr txBox="1"/>
          <p:nvPr isPhoto="0" userDrawn="0">
            <p:ph type="body" idx="3" hasCustomPrompt="0"/>
          </p:nvPr>
        </p:nvSpPr>
        <p:spPr bwMode="auto"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Закрывающий и контакты" preserve="0" showMasterPhAnim="0" userDrawn="1">
  <p:cSld name="Закрывающий и контакты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123;p18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24;p18" hidden="0"/>
          <p:cNvSpPr/>
          <p:nvPr isPhoto="0" userDrawn="0"/>
        </p:nvSpPr>
        <p:spPr bwMode="auto"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6" name="Google Shape;125;p18" hidden="0"/>
          <p:cNvSpPr/>
          <p:nvPr isPhoto="0" userDrawn="0"/>
        </p:nvSpPr>
        <p:spPr bwMode="auto"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7" name="Google Shape;126;p18" hidden="0"/>
          <p:cNvSpPr/>
          <p:nvPr isPhoto="0" userDrawn="0"/>
        </p:nvSpPr>
        <p:spPr bwMode="auto"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  <a:defRPr/>
            </a:pPr>
            <a:endParaRPr sz="175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8" name="Google Shape;127;p18" hidden="0"/>
          <p:cNvSpPr txBox="1"/>
          <p:nvPr isPhoto="0" userDrawn="0">
            <p:ph type="body" idx="1" hasCustomPrompt="0"/>
          </p:nvPr>
        </p:nvSpPr>
        <p:spPr bwMode="auto"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" name="Google Shape;128;p18" hidden="0"/>
          <p:cNvSpPr/>
          <p:nvPr isPhoto="0" userDrawn="0">
            <p:ph type="pic" idx="2" hasCustomPrompt="0"/>
          </p:nvPr>
        </p:nvSpPr>
        <p:spPr bwMode="auto"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1pPr>
            <a:lvl2pPr marR="0" lvl="1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2pPr>
            <a:lvl3pPr marR="0" lvl="2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3pPr>
            <a:lvl4pPr marR="0" lvl="3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4pPr>
            <a:lvl5pPr marR="0" lvl="4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5pPr>
            <a:lvl6pPr marR="0" lvl="5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R="0" lvl="6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R="0" lvl="7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R="0" lvl="8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0" name="Google Shape;129;p18" hidden="0"/>
          <p:cNvSpPr txBox="1"/>
          <p:nvPr isPhoto="0" userDrawn="0">
            <p:ph type="body" idx="3" hasCustomPrompt="0"/>
          </p:nvPr>
        </p:nvSpPr>
        <p:spPr bwMode="auto"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130;p18" hidden="0"/>
          <p:cNvSpPr txBox="1"/>
          <p:nvPr isPhoto="0" userDrawn="0">
            <p:ph type="body" idx="4" hasCustomPrompt="0"/>
          </p:nvPr>
        </p:nvSpPr>
        <p:spPr bwMode="auto"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131;p18" hidden="0"/>
          <p:cNvSpPr txBox="1"/>
          <p:nvPr isPhoto="0" userDrawn="0">
            <p:ph type="body" idx="5" hasCustomPrompt="0"/>
          </p:nvPr>
        </p:nvSpPr>
        <p:spPr bwMode="auto"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" name="Google Shape;132;p18" hidden="0"/>
          <p:cNvSpPr txBox="1"/>
          <p:nvPr isPhoto="0" userDrawn="0">
            <p:ph type="body" idx="6" hasCustomPrompt="0"/>
          </p:nvPr>
        </p:nvSpPr>
        <p:spPr bwMode="auto"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10_Заголовок и подзаголовок" preserve="0" showMasterPhAnim="0" userDrawn="1">
  <p:cSld name="10_Заголовок и подзаголовок">
    <p:bg>
      <p:bgPr shadeToTitle="0">
        <a:solidFill>
          <a:srgbClr val="FEFEFE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134;p19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35;p19" hidden="0"/>
          <p:cNvSpPr/>
          <p:nvPr isPhoto="0" userDrawn="0"/>
        </p:nvSpPr>
        <p:spPr bwMode="auto"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6" name="Google Shape;136;p19" descr="Пользователь" hidden="0"/>
          <p:cNvPicPr/>
          <p:nvPr isPhoto="0" userDrawn="0"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37;p19" descr="Пользователь" hidden="0"/>
          <p:cNvPicPr/>
          <p:nvPr isPhoto="0" userDrawn="0"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38;p19" hidden="0"/>
          <p:cNvSpPr/>
          <p:nvPr isPhoto="0" userDrawn="0"/>
        </p:nvSpPr>
        <p:spPr bwMode="auto"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9" name="Google Shape;139;p19" hidden="0"/>
          <p:cNvPicPr/>
          <p:nvPr isPhoto="0" userDrawn="0"/>
        </p:nvPicPr>
        <p:blipFill>
          <a:blip r:embed="rId4">
            <a:alphaModFix/>
          </a:blip>
          <a:srcRect l="0" t="0" r="0" b="0"/>
          <a:stretch/>
        </p:blipFill>
        <p:spPr bwMode="auto"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40;p19" hidden="0"/>
          <p:cNvSpPr txBox="1"/>
          <p:nvPr isPhoto="0" userDrawn="0">
            <p:ph type="body" idx="1" hasCustomPrompt="0"/>
          </p:nvPr>
        </p:nvSpPr>
        <p:spPr bwMode="auto"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141;p19" hidden="0"/>
          <p:cNvSpPr txBox="1"/>
          <p:nvPr isPhoto="0" userDrawn="0">
            <p:ph type="body" idx="2" hasCustomPrompt="0"/>
          </p:nvPr>
        </p:nvSpPr>
        <p:spPr bwMode="auto"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142;p19" hidden="0"/>
          <p:cNvSpPr txBox="1"/>
          <p:nvPr isPhoto="0" userDrawn="0">
            <p:ph type="body" idx="3" hasCustomPrompt="0"/>
          </p:nvPr>
        </p:nvSpPr>
        <p:spPr bwMode="auto"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" name="Google Shape;143;p19" hidden="0"/>
          <p:cNvSpPr txBox="1"/>
          <p:nvPr isPhoto="0" userDrawn="0">
            <p:ph type="body" idx="4" hasCustomPrompt="0"/>
          </p:nvPr>
        </p:nvSpPr>
        <p:spPr bwMode="auto"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Заголовок и  два блока" preserve="0" showMasterPhAnim="0" userDrawn="1">
  <p:cSld name="Список подтем">
    <p:bg>
      <p:bgPr shadeToTitle="0">
        <a:solidFill>
          <a:srgbClr val="FEFEFE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145;p20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46;p20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47;p20" hidden="0"/>
          <p:cNvSpPr/>
          <p:nvPr isPhoto="0" userDrawn="0"/>
        </p:nvSpPr>
        <p:spPr bwMode="auto"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7" name="Google Shape;148;p20" hidden="0"/>
          <p:cNvSpPr/>
          <p:nvPr isPhoto="0" userDrawn="0"/>
        </p:nvSpPr>
        <p:spPr bwMode="auto"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8" name="Google Shape;149;p20" hidden="0"/>
          <p:cNvSpPr/>
          <p:nvPr isPhoto="0" userDrawn="0"/>
        </p:nvSpPr>
        <p:spPr bwMode="auto"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9" name="Google Shape;150;p20" hidden="0"/>
          <p:cNvSpPr/>
          <p:nvPr isPhoto="0" userDrawn="0"/>
        </p:nvSpPr>
        <p:spPr bwMode="auto"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10" name="Google Shape;151;p20" hidden="0"/>
          <p:cNvSpPr/>
          <p:nvPr isPhoto="0" userDrawn="0"/>
        </p:nvSpPr>
        <p:spPr bwMode="auto"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11" name="Google Shape;152;p20" hidden="0"/>
          <p:cNvSpPr txBox="1"/>
          <p:nvPr isPhoto="0" userDrawn="0">
            <p:ph type="body" idx="1" hasCustomPrompt="0"/>
          </p:nvPr>
        </p:nvSpPr>
        <p:spPr bwMode="auto"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153;p20" hidden="0"/>
          <p:cNvSpPr txBox="1"/>
          <p:nvPr isPhoto="0" userDrawn="0">
            <p:ph type="body" idx="2" hasCustomPrompt="0"/>
          </p:nvPr>
        </p:nvSpPr>
        <p:spPr bwMode="auto"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" name="Google Shape;154;p20" hidden="0"/>
          <p:cNvSpPr txBox="1"/>
          <p:nvPr isPhoto="0" userDrawn="0">
            <p:ph type="body" idx="3" hasCustomPrompt="0"/>
          </p:nvPr>
        </p:nvSpPr>
        <p:spPr bwMode="auto"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" name="Google Shape;155;p20" hidden="0"/>
          <p:cNvSpPr txBox="1"/>
          <p:nvPr isPhoto="0" userDrawn="0">
            <p:ph type="body" idx="4" hasCustomPrompt="0"/>
          </p:nvPr>
        </p:nvSpPr>
        <p:spPr bwMode="auto"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" name="Google Shape;156;p20" hidden="0"/>
          <p:cNvSpPr txBox="1"/>
          <p:nvPr isPhoto="0" userDrawn="0">
            <p:ph type="body" idx="5" hasCustomPrompt="0"/>
          </p:nvPr>
        </p:nvSpPr>
        <p:spPr bwMode="auto"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" name="Google Shape;157;p20" hidden="0"/>
          <p:cNvSpPr txBox="1"/>
          <p:nvPr isPhoto="0" userDrawn="0">
            <p:ph type="body" idx="6" hasCustomPrompt="0"/>
          </p:nvPr>
        </p:nvSpPr>
        <p:spPr bwMode="auto"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" name="Google Shape;158;p20" hidden="0"/>
          <p:cNvSpPr txBox="1"/>
          <p:nvPr isPhoto="0" userDrawn="0">
            <p:ph type="body" idx="7" hasCustomPrompt="0"/>
          </p:nvPr>
        </p:nvSpPr>
        <p:spPr bwMode="auto"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" name="Google Shape;159;p20" hidden="0"/>
          <p:cNvSpPr txBox="1"/>
          <p:nvPr isPhoto="0" userDrawn="0">
            <p:ph type="body" idx="8" hasCustomPrompt="0"/>
          </p:nvPr>
        </p:nvSpPr>
        <p:spPr bwMode="auto"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Заголовок и контакты" preserve="0" showMasterPhAnim="0" userDrawn="1">
  <p:cSld name="Заголовок и контакты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17;p3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8;p3" hidden="0"/>
          <p:cNvSpPr/>
          <p:nvPr isPhoto="0" userDrawn="0"/>
        </p:nvSpPr>
        <p:spPr bwMode="auto"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6" name="Google Shape;19;p3" hidden="0"/>
          <p:cNvSpPr/>
          <p:nvPr isPhoto="0" userDrawn="0"/>
        </p:nvSpPr>
        <p:spPr bwMode="auto"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7" name="Google Shape;20;p3" hidden="0"/>
          <p:cNvSpPr/>
          <p:nvPr isPhoto="0" userDrawn="0"/>
        </p:nvSpPr>
        <p:spPr bwMode="auto"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  <a:defRPr/>
            </a:pPr>
            <a:endParaRPr sz="175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8" name="Google Shape;21;p3" hidden="0"/>
          <p:cNvSpPr txBox="1"/>
          <p:nvPr isPhoto="0" userDrawn="0">
            <p:ph type="body" idx="1" hasCustomPrompt="0"/>
          </p:nvPr>
        </p:nvSpPr>
        <p:spPr bwMode="auto"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" name="Google Shape;22;p3" hidden="0"/>
          <p:cNvSpPr/>
          <p:nvPr isPhoto="0" userDrawn="0">
            <p:ph type="pic" idx="2" hasCustomPrompt="0"/>
          </p:nvPr>
        </p:nvSpPr>
        <p:spPr bwMode="auto"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1pPr>
            <a:lvl2pPr marR="0" lvl="1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2pPr>
            <a:lvl3pPr marR="0" lvl="2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3pPr>
            <a:lvl4pPr marR="0" lvl="3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4pPr>
            <a:lvl5pPr marR="0" lvl="4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5pPr>
            <a:lvl6pPr marR="0" lvl="5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R="0" lvl="6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R="0" lvl="7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R="0" lvl="8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0" name="Google Shape;23;p3" hidden="0"/>
          <p:cNvSpPr txBox="1"/>
          <p:nvPr isPhoto="0" userDrawn="0">
            <p:ph type="body" idx="3" hasCustomPrompt="0"/>
          </p:nvPr>
        </p:nvSpPr>
        <p:spPr bwMode="auto"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5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24;p3" hidden="0"/>
          <p:cNvSpPr txBox="1"/>
          <p:nvPr isPhoto="0" userDrawn="0">
            <p:ph type="body" idx="4" hasCustomPrompt="0"/>
          </p:nvPr>
        </p:nvSpPr>
        <p:spPr bwMode="auto"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25;p3" hidden="0"/>
          <p:cNvSpPr txBox="1"/>
          <p:nvPr isPhoto="0" userDrawn="0">
            <p:ph type="body" idx="5" hasCustomPrompt="0"/>
          </p:nvPr>
        </p:nvSpPr>
        <p:spPr bwMode="auto"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" name="Google Shape;26;p3" hidden="0"/>
          <p:cNvSpPr txBox="1"/>
          <p:nvPr isPhoto="0" userDrawn="0">
            <p:ph type="body" idx="6" hasCustomPrompt="0"/>
          </p:nvPr>
        </p:nvSpPr>
        <p:spPr bwMode="auto"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Карта курса" preserve="0" showMasterPhAnim="0" userDrawn="1">
  <p:cSld name="Карта курса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8;p4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9;p4" hidden="0"/>
          <p:cNvSpPr txBox="1"/>
          <p:nvPr isPhoto="0" userDrawn="0">
            <p:ph type="body" idx="1" hasCustomPrompt="0"/>
          </p:nvPr>
        </p:nvSpPr>
        <p:spPr bwMode="auto"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30;p4" hidden="0"/>
          <p:cNvSpPr txBox="1"/>
          <p:nvPr isPhoto="0" userDrawn="0">
            <p:ph type="body" idx="2" hasCustomPrompt="0"/>
          </p:nvPr>
        </p:nvSpPr>
        <p:spPr bwMode="auto"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31;p4" hidden="0"/>
          <p:cNvSpPr txBox="1"/>
          <p:nvPr isPhoto="0" userDrawn="0">
            <p:ph type="body" idx="3" hasCustomPrompt="0"/>
          </p:nvPr>
        </p:nvSpPr>
        <p:spPr bwMode="auto"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" name="Google Shape;32;p4" hidden="0"/>
          <p:cNvSpPr txBox="1"/>
          <p:nvPr isPhoto="0" userDrawn="0">
            <p:ph type="body" idx="4" hasCustomPrompt="0"/>
          </p:nvPr>
        </p:nvSpPr>
        <p:spPr bwMode="auto"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" name="Google Shape;33;p4" hidden="0"/>
          <p:cNvSpPr txBox="1"/>
          <p:nvPr isPhoto="0" userDrawn="0">
            <p:ph type="body" idx="5" hasCustomPrompt="0"/>
          </p:nvPr>
        </p:nvSpPr>
        <p:spPr bwMode="auto"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" name="Google Shape;34;p4" hidden="0"/>
          <p:cNvSpPr txBox="1"/>
          <p:nvPr isPhoto="0" userDrawn="0">
            <p:ph type="body" idx="6" hasCustomPrompt="0"/>
          </p:nvPr>
        </p:nvSpPr>
        <p:spPr bwMode="auto"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35;p4" hidden="0"/>
          <p:cNvSpPr txBox="1"/>
          <p:nvPr isPhoto="0" userDrawn="0">
            <p:ph type="body" idx="7" hasCustomPrompt="0"/>
          </p:nvPr>
        </p:nvSpPr>
        <p:spPr bwMode="auto"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36;p4" hidden="0"/>
          <p:cNvSpPr txBox="1"/>
          <p:nvPr isPhoto="0" userDrawn="0">
            <p:ph type="body" idx="8" hasCustomPrompt="0"/>
          </p:nvPr>
        </p:nvSpPr>
        <p:spPr bwMode="auto"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" name="Google Shape;37;p4" hidden="0"/>
          <p:cNvSpPr txBox="1"/>
          <p:nvPr isPhoto="0" userDrawn="0">
            <p:ph type="body" idx="9" hasCustomPrompt="0"/>
          </p:nvPr>
        </p:nvSpPr>
        <p:spPr bwMode="auto"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" name="Google Shape;38;p4" hidden="0"/>
          <p:cNvSpPr txBox="1"/>
          <p:nvPr isPhoto="0" userDrawn="0">
            <p:ph type="body" idx="13" hasCustomPrompt="0"/>
          </p:nvPr>
        </p:nvSpPr>
        <p:spPr bwMode="auto"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" name="Google Shape;39;p4" hidden="0"/>
          <p:cNvSpPr txBox="1"/>
          <p:nvPr isPhoto="0" userDrawn="0">
            <p:ph type="body" idx="14" hasCustomPrompt="0"/>
          </p:nvPr>
        </p:nvSpPr>
        <p:spPr bwMode="auto"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" name="Google Shape;40;p4" hidden="0"/>
          <p:cNvSpPr/>
          <p:nvPr isPhoto="0" userDrawn="0"/>
        </p:nvSpPr>
        <p:spPr bwMode="auto">
          <a:xfrm rot="-10128133">
            <a:off x="1013861" y="2547913"/>
            <a:ext cx="2029719" cy="1978046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7" name="Google Shape;41;p4" hidden="0"/>
          <p:cNvSpPr/>
          <p:nvPr isPhoto="0" userDrawn="0"/>
        </p:nvSpPr>
        <p:spPr bwMode="auto"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8" name="Google Shape;42;p4" hidden="0"/>
          <p:cNvSpPr/>
          <p:nvPr isPhoto="0" userDrawn="0"/>
        </p:nvSpPr>
        <p:spPr bwMode="auto"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9" name="Google Shape;43;p4" hidden="0"/>
          <p:cNvSpPr/>
          <p:nvPr isPhoto="0" userDrawn="0"/>
        </p:nvSpPr>
        <p:spPr bwMode="auto">
          <a:xfrm rot="5400000">
            <a:off x="10588176" y="4714043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0" name="Google Shape;44;p4" hidden="0"/>
          <p:cNvSpPr/>
          <p:nvPr isPhoto="0" userDrawn="0"/>
        </p:nvSpPr>
        <p:spPr bwMode="auto"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1" name="Google Shape;45;p4" hidden="0"/>
          <p:cNvSpPr/>
          <p:nvPr isPhoto="0" userDrawn="0"/>
        </p:nvSpPr>
        <p:spPr bwMode="auto">
          <a:xfrm rot="9970954">
            <a:off x="9787705" y="2709391"/>
            <a:ext cx="1302202" cy="1756151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2" name="Google Shape;46;p4" hidden="0"/>
          <p:cNvSpPr/>
          <p:nvPr isPhoto="0" userDrawn="0"/>
        </p:nvSpPr>
        <p:spPr bwMode="auto">
          <a:xfrm rot="-6614668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23" name="Google Shape;47;p4" hidden="0"/>
          <p:cNvSpPr/>
          <p:nvPr isPhoto="0" userDrawn="0"/>
        </p:nvSpPr>
        <p:spPr bwMode="auto">
          <a:xfrm rot="4766344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Маршрут вебинара" preserve="0" showMasterPhAnim="0" userDrawn="1">
  <p:cSld name="Маршрут вебинара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49;p5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50;p5" hidden="0"/>
          <p:cNvSpPr txBox="1"/>
          <p:nvPr isPhoto="0" userDrawn="0">
            <p:ph type="body" idx="1" hasCustomPrompt="0"/>
          </p:nvPr>
        </p:nvSpPr>
        <p:spPr bwMode="auto"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51;p5" hidden="0"/>
          <p:cNvSpPr/>
          <p:nvPr isPhoto="0" userDrawn="0"/>
        </p:nvSpPr>
        <p:spPr bwMode="auto"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15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7" name="Google Shape;52;p5" hidden="0"/>
          <p:cNvSpPr/>
          <p:nvPr isPhoto="0" userDrawn="0"/>
        </p:nvSpPr>
        <p:spPr bwMode="auto"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15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8" name="Google Shape;53;p5" hidden="0"/>
          <p:cNvSpPr/>
          <p:nvPr isPhoto="0" userDrawn="0"/>
        </p:nvSpPr>
        <p:spPr bwMode="auto"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15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9" name="Google Shape;54;p5" hidden="0"/>
          <p:cNvSpPr/>
          <p:nvPr isPhoto="0" userDrawn="0"/>
        </p:nvSpPr>
        <p:spPr bwMode="auto"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15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0" name="Google Shape;55;p5" hidden="0"/>
          <p:cNvSpPr/>
          <p:nvPr isPhoto="0" userDrawn="0"/>
        </p:nvSpPr>
        <p:spPr bwMode="auto"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15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1" name="Google Shape;56;p5" hidden="0"/>
          <p:cNvSpPr/>
          <p:nvPr isPhoto="0" userDrawn="0"/>
        </p:nvSpPr>
        <p:spPr bwMode="auto"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15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2" name="Google Shape;57;p5" hidden="0"/>
          <p:cNvSpPr/>
          <p:nvPr isPhoto="0" userDrawn="0"/>
        </p:nvSpPr>
        <p:spPr bwMode="auto"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15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3" name="Google Shape;58;p5" hidden="0"/>
          <p:cNvSpPr txBox="1"/>
          <p:nvPr isPhoto="0" userDrawn="0">
            <p:ph type="body" idx="2" hasCustomPrompt="0"/>
          </p:nvPr>
        </p:nvSpPr>
        <p:spPr bwMode="auto"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" name="Google Shape;59;p5" hidden="0"/>
          <p:cNvSpPr txBox="1"/>
          <p:nvPr isPhoto="0" userDrawn="0">
            <p:ph type="body" idx="3" hasCustomPrompt="0"/>
          </p:nvPr>
        </p:nvSpPr>
        <p:spPr bwMode="auto"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" name="Google Shape;60;p5" hidden="0"/>
          <p:cNvSpPr txBox="1"/>
          <p:nvPr isPhoto="0" userDrawn="0">
            <p:ph type="body" idx="4" hasCustomPrompt="0"/>
          </p:nvPr>
        </p:nvSpPr>
        <p:spPr bwMode="auto"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" name="Google Shape;61;p5" hidden="0"/>
          <p:cNvSpPr txBox="1"/>
          <p:nvPr isPhoto="0" userDrawn="0">
            <p:ph type="body" idx="5" hasCustomPrompt="0"/>
          </p:nvPr>
        </p:nvSpPr>
        <p:spPr bwMode="auto"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Титульный слайд" preserve="0" showMasterPhAnim="0" userDrawn="1">
  <p:cSld name="Титульный слайд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63;p6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;p6" hidden="0"/>
          <p:cNvSpPr/>
          <p:nvPr isPhoto="0" userDrawn="0"/>
        </p:nvSpPr>
        <p:spPr bwMode="auto"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6" name="Google Shape;65;p6" hidden="0"/>
          <p:cNvPicPr/>
          <p:nvPr isPhoto="0" userDrawn="0"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66;p6" hidden="0"/>
          <p:cNvSpPr/>
          <p:nvPr isPhoto="0" userDrawn="0"/>
        </p:nvSpPr>
        <p:spPr bwMode="auto"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" name="Google Shape;67;p6" hidden="0"/>
          <p:cNvSpPr txBox="1"/>
          <p:nvPr isPhoto="0" userDrawn="0">
            <p:ph type="body" idx="1" hasCustomPrompt="0"/>
          </p:nvPr>
        </p:nvSpPr>
        <p:spPr bwMode="auto"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Разделительный" preserve="0" showMasterPhAnim="0" userDrawn="1">
  <p:cSld name="Разделительный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69;p7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0;p7" hidden="0"/>
          <p:cNvSpPr/>
          <p:nvPr isPhoto="0" userDrawn="0"/>
        </p:nvSpPr>
        <p:spPr bwMode="auto"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6" name="Google Shape;71;p7" hidden="0"/>
          <p:cNvSpPr txBox="1"/>
          <p:nvPr isPhoto="0" userDrawn="0">
            <p:ph type="body" idx="1" hasCustomPrompt="0"/>
          </p:nvPr>
        </p:nvSpPr>
        <p:spPr bwMode="auto"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72;p7" hidden="0"/>
          <p:cNvSpPr/>
          <p:nvPr isPhoto="0" userDrawn="0"/>
        </p:nvSpPr>
        <p:spPr bwMode="auto"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" name="Google Shape;73;p7" hidden="0"/>
          <p:cNvSpPr txBox="1"/>
          <p:nvPr isPhoto="0" userDrawn="0">
            <p:ph type="body" idx="2" hasCustomPrompt="0"/>
          </p:nvPr>
        </p:nvSpPr>
        <p:spPr bwMode="auto"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Текст и картинка" preserve="0" showMasterPhAnim="0" userDrawn="1">
  <p:cSld name="Текст и картинка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75;p8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6;p8" hidden="0"/>
          <p:cNvSpPr/>
          <p:nvPr isPhoto="0" userDrawn="0">
            <p:ph type="pic" idx="2" hasCustomPrompt="0"/>
          </p:nvPr>
        </p:nvSpPr>
        <p:spPr bwMode="auto"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1pPr>
            <a:lvl2pPr marR="0" lvl="1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2pPr>
            <a:lvl3pPr marR="0" lvl="2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3pPr>
            <a:lvl4pPr marR="0" lvl="3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4pPr>
            <a:lvl5pPr marR="0" lvl="4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5pPr>
            <a:lvl6pPr marR="0" lvl="5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R="0" lvl="6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R="0" lvl="7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R="0" lvl="8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77;p8" hidden="0"/>
          <p:cNvSpPr txBox="1"/>
          <p:nvPr isPhoto="0" userDrawn="0">
            <p:ph type="body" idx="1" hasCustomPrompt="0"/>
          </p:nvPr>
        </p:nvSpPr>
        <p:spPr bwMode="auto"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78;p8" hidden="0"/>
          <p:cNvSpPr txBox="1"/>
          <p:nvPr isPhoto="0" userDrawn="0">
            <p:ph type="body" idx="3" hasCustomPrompt="0"/>
          </p:nvPr>
        </p:nvSpPr>
        <p:spPr bwMode="auto"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Code 1" preserve="0" showMasterPhAnim="0" userDrawn="1">
  <p:cSld name="Code 1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80;p9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81;p9" hidden="0"/>
          <p:cNvSpPr txBox="1"/>
          <p:nvPr isPhoto="0" userDrawn="0">
            <p:ph type="body" idx="1" hasCustomPrompt="0"/>
          </p:nvPr>
        </p:nvSpPr>
        <p:spPr bwMode="auto">
          <a:xfrm>
            <a:off x="723600" y="1717040"/>
            <a:ext cx="10744799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82;p9" hidden="0"/>
          <p:cNvSpPr txBox="1"/>
          <p:nvPr isPhoto="0" userDrawn="0">
            <p:ph type="body" idx="2" hasCustomPrompt="0"/>
          </p:nvPr>
        </p:nvSpPr>
        <p:spPr bwMode="auto"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Code 2" preserve="0" showMasterPhAnim="0" userDrawn="1">
  <p:cSld name="Code 2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84;p10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85;p10" hidden="0"/>
          <p:cNvSpPr txBox="1"/>
          <p:nvPr isPhoto="0" userDrawn="0">
            <p:ph type="body" idx="1" hasCustomPrompt="0"/>
          </p:nvPr>
        </p:nvSpPr>
        <p:spPr bwMode="auto"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86;p10" hidden="0"/>
          <p:cNvSpPr txBox="1"/>
          <p:nvPr isPhoto="0" userDrawn="0">
            <p:ph type="body" idx="2" hasCustomPrompt="0"/>
          </p:nvPr>
        </p:nvSpPr>
        <p:spPr bwMode="auto"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87;p10" hidden="0"/>
          <p:cNvSpPr txBox="1"/>
          <p:nvPr isPhoto="0" userDrawn="0">
            <p:ph type="body" idx="3" hasCustomPrompt="0"/>
          </p:nvPr>
        </p:nvSpPr>
        <p:spPr bwMode="auto"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chemeClr val="lt1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;p1" hidden="0"/>
          <p:cNvSpPr txBox="1"/>
          <p:nvPr isPhoto="0" userDrawn="0">
            <p:ph type="title" hasCustomPrompt="0"/>
          </p:nvPr>
        </p:nvSpPr>
        <p:spPr bwMode="auto"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5" name="Google Shape;11;p1" hidden="0"/>
          <p:cNvSpPr txBox="1"/>
          <p:nvPr isPhoto="0" userDrawn="0">
            <p:ph type="body" idx="1" hasCustomPrompt="0"/>
          </p:nvPr>
        </p:nvSpPr>
        <p:spPr bwMode="auto"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>
              <a:lnSpc>
                <a:spcPct val="90000"/>
              </a:lnSpc>
              <a:spcBef>
                <a:spcPts val="702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1pPr>
            <a:lvl2pPr marL="914400" marR="0" lvl="1" indent="-335724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2pPr>
            <a:lvl3pPr marL="1371600" marR="0" lvl="2" indent="-317881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3pPr>
            <a:lvl4pPr marL="1828800" marR="0" lvl="3" indent="-308991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4pPr>
            <a:lvl5pPr marL="2286000" marR="0" lvl="4" indent="-308991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5pPr>
            <a:lvl6pPr marL="2743200" marR="0" lvl="5" indent="-308991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6pPr>
            <a:lvl7pPr marL="3200400" marR="0" lvl="6" indent="-308991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7pPr>
            <a:lvl8pPr marL="3657600" marR="0" lvl="7" indent="-30899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8pPr>
            <a:lvl9pPr marL="4114800" marR="0" lvl="8" indent="-30899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12;p1" hidden="0"/>
          <p:cNvSpPr txBox="1"/>
          <p:nvPr isPhoto="0" userDrawn="0">
            <p:ph type="dt" idx="10" hasCustomPrompt="0"/>
          </p:nvPr>
        </p:nvSpPr>
        <p:spPr bwMode="auto"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13;p1" hidden="0"/>
          <p:cNvSpPr txBox="1"/>
          <p:nvPr isPhoto="0" userDrawn="0">
            <p:ph type="ftr" idx="11" hasCustomPrompt="0"/>
          </p:nvPr>
        </p:nvSpPr>
        <p:spPr bwMode="auto"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" name="Google Shape;14;p1" hidden="0"/>
          <p:cNvSpPr txBox="1"/>
          <p:nvPr isPhoto="0" userDrawn="0">
            <p:ph type="sldNum" idx="12" hasCustomPrompt="0"/>
          </p:nvPr>
        </p:nvSpPr>
        <p:spPr bwMode="auto"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</a:defRPr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t/>
            </a:fld>
            <a:endParaRPr/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dt="0" ftr="0" hdr="0" sldNum="0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10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11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11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12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15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16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8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165;p21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66;p21" hidden="0"/>
          <p:cNvSpPr/>
          <p:nvPr isPhoto="0" userDrawn="0"/>
        </p:nvSpPr>
        <p:spPr bwMode="auto"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6" name="Google Shape;167;p21" hidden="0"/>
          <p:cNvPicPr/>
          <p:nvPr isPhoto="0" userDrawn="0"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68;p21" hidden="0"/>
          <p:cNvSpPr/>
          <p:nvPr isPhoto="0" userDrawn="0"/>
        </p:nvSpPr>
        <p:spPr bwMode="auto"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" name="Google Shape;169;p21" hidden="0"/>
          <p:cNvSpPr/>
          <p:nvPr isPhoto="0" userDrawn="0"/>
        </p:nvSpPr>
        <p:spPr bwMode="auto">
          <a:xfrm>
            <a:off x="54557" y="2669970"/>
            <a:ext cx="12082886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4" tIns="22475" rIns="44974" bIns="22475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94;p28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95;p28" hidden="0"/>
          <p:cNvSpPr txBox="1"/>
          <p:nvPr isPhoto="0" userDrawn="0"/>
        </p:nvSpPr>
        <p:spPr bwMode="auto">
          <a:xfrm>
            <a:off x="719665" y="348786"/>
            <a:ext cx="10752599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296;p28" hidden="0"/>
          <p:cNvSpPr txBox="1"/>
          <p:nvPr isPhoto="0" userDrawn="0"/>
        </p:nvSpPr>
        <p:spPr bwMode="auto">
          <a:xfrm>
            <a:off x="719674" y="1517649"/>
            <a:ext cx="10326299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/>
          <a:p>
            <a:pPr>
              <a:defRPr/>
            </a:pPr>
            <a:r>
              <a:rPr sz="2200"/>
              <a:t>Создание и удаление таблицы в базе данных:</a:t>
            </a:r>
            <a:endParaRPr sz="2200"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sp>
        <p:nvSpPr>
          <p:cNvPr id="7" name="" hidden="0"/>
          <p:cNvSpPr/>
          <p:nvPr isPhoto="0" userDrawn="0"/>
        </p:nvSpPr>
        <p:spPr bwMode="auto">
          <a:xfrm flipH="0" flipV="0">
            <a:off x="-23087862" y="5392660"/>
            <a:ext cx="46282" cy="412238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8" name="" hidden="0"/>
          <p:cNvSpPr/>
          <p:nvPr isPhoto="0" userDrawn="0"/>
        </p:nvSpPr>
        <p:spPr bwMode="auto">
          <a:xfrm flipH="0" flipV="0">
            <a:off x="1058120" y="5801829"/>
            <a:ext cx="75433" cy="470739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pic>
        <p:nvPicPr>
          <p:cNvPr id="9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3082429" y="2479509"/>
            <a:ext cx="5759648" cy="27796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94;p28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1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95;p28" hidden="0"/>
          <p:cNvSpPr txBox="1"/>
          <p:nvPr isPhoto="0" userDrawn="0"/>
        </p:nvSpPr>
        <p:spPr bwMode="auto">
          <a:xfrm>
            <a:off x="719664" y="348786"/>
            <a:ext cx="10752598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296;p28" hidden="0"/>
          <p:cNvSpPr txBox="1"/>
          <p:nvPr isPhoto="0" userDrawn="0"/>
        </p:nvSpPr>
        <p:spPr bwMode="auto">
          <a:xfrm>
            <a:off x="719673" y="1517648"/>
            <a:ext cx="10326298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t" anchorCtr="0">
            <a:noAutofit/>
          </a:bodyPr>
          <a:lstStyle/>
          <a:p>
            <a:pPr>
              <a:defRPr/>
            </a:pPr>
            <a:r>
              <a:rPr sz="2200"/>
              <a:t>Добавление строк в таблицу (операция insert):</a:t>
            </a:r>
            <a:endParaRPr sz="2200"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sp>
        <p:nvSpPr>
          <p:cNvPr id="7" name="" hidden="0"/>
          <p:cNvSpPr/>
          <p:nvPr isPhoto="0" userDrawn="0"/>
        </p:nvSpPr>
        <p:spPr bwMode="auto">
          <a:xfrm flipH="0" flipV="0">
            <a:off x="-23087862" y="5392659"/>
            <a:ext cx="46281" cy="412237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8" name="" hidden="0"/>
          <p:cNvSpPr/>
          <p:nvPr isPhoto="0" userDrawn="0"/>
        </p:nvSpPr>
        <p:spPr bwMode="auto">
          <a:xfrm flipH="0" flipV="0">
            <a:off x="1058120" y="5801829"/>
            <a:ext cx="75433" cy="470739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9" name="" hidden="0"/>
          <p:cNvSpPr/>
          <p:nvPr isPhoto="0" userDrawn="0"/>
        </p:nvSpPr>
        <p:spPr bwMode="auto">
          <a:xfrm flipH="0" flipV="0">
            <a:off x="-13190832" y="5712242"/>
            <a:ext cx="63801" cy="302131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0" name="" hidden="0"/>
          <p:cNvSpPr/>
          <p:nvPr isPhoto="0" userDrawn="0"/>
        </p:nvSpPr>
        <p:spPr bwMode="auto">
          <a:xfrm flipH="0" flipV="0">
            <a:off x="-8157010" y="5863308"/>
            <a:ext cx="92903" cy="394659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pic>
        <p:nvPicPr>
          <p:cNvPr id="11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237985" y="2779113"/>
            <a:ext cx="9289674" cy="26084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94;p28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1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95;p28" hidden="0"/>
          <p:cNvSpPr txBox="1"/>
          <p:nvPr isPhoto="0" userDrawn="0"/>
        </p:nvSpPr>
        <p:spPr bwMode="auto">
          <a:xfrm>
            <a:off x="719664" y="348786"/>
            <a:ext cx="10752598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296;p28" hidden="0"/>
          <p:cNvSpPr txBox="1"/>
          <p:nvPr isPhoto="0" userDrawn="0"/>
        </p:nvSpPr>
        <p:spPr bwMode="auto">
          <a:xfrm>
            <a:off x="719673" y="1517648"/>
            <a:ext cx="10326298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t" anchorCtr="0">
            <a:noAutofit/>
          </a:bodyPr>
          <a:lstStyle/>
          <a:p>
            <a:pPr>
              <a:defRPr/>
            </a:pPr>
            <a:r>
              <a:rPr sz="2200"/>
              <a:t>Добавление строк в таблицу (операция insert):</a:t>
            </a:r>
            <a:endParaRPr sz="2200"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sp>
        <p:nvSpPr>
          <p:cNvPr id="7" name="" hidden="0"/>
          <p:cNvSpPr/>
          <p:nvPr isPhoto="0" userDrawn="0"/>
        </p:nvSpPr>
        <p:spPr bwMode="auto">
          <a:xfrm flipH="0" flipV="0">
            <a:off x="-23087862" y="5392659"/>
            <a:ext cx="46281" cy="412237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8" name="" hidden="0"/>
          <p:cNvSpPr/>
          <p:nvPr isPhoto="0" userDrawn="0"/>
        </p:nvSpPr>
        <p:spPr bwMode="auto">
          <a:xfrm flipH="0" flipV="0">
            <a:off x="1058120" y="5801829"/>
            <a:ext cx="75433" cy="470739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9" name="" hidden="0"/>
          <p:cNvSpPr/>
          <p:nvPr isPhoto="0" userDrawn="0"/>
        </p:nvSpPr>
        <p:spPr bwMode="auto">
          <a:xfrm flipH="0" flipV="0">
            <a:off x="-13190832" y="5712242"/>
            <a:ext cx="63801" cy="302131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0" name="" hidden="0"/>
          <p:cNvSpPr/>
          <p:nvPr isPhoto="0" userDrawn="0"/>
        </p:nvSpPr>
        <p:spPr bwMode="auto">
          <a:xfrm flipH="0" flipV="0">
            <a:off x="-8157010" y="5863308"/>
            <a:ext cx="92903" cy="394659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pic>
        <p:nvPicPr>
          <p:cNvPr id="11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237985" y="2779113"/>
            <a:ext cx="9289674" cy="26084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94;p28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1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95;p28" hidden="0"/>
          <p:cNvSpPr txBox="1"/>
          <p:nvPr isPhoto="0" userDrawn="0"/>
        </p:nvSpPr>
        <p:spPr bwMode="auto">
          <a:xfrm>
            <a:off x="719664" y="348786"/>
            <a:ext cx="10752598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296;p28" hidden="0"/>
          <p:cNvSpPr txBox="1"/>
          <p:nvPr isPhoto="0" userDrawn="0"/>
        </p:nvSpPr>
        <p:spPr bwMode="auto">
          <a:xfrm>
            <a:off x="719673" y="1517648"/>
            <a:ext cx="10326298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t" anchorCtr="0">
            <a:noAutofit/>
          </a:bodyPr>
          <a:lstStyle/>
          <a:p>
            <a:pPr>
              <a:defRPr/>
            </a:pPr>
            <a:r>
              <a:rPr sz="2200"/>
              <a:t>Выборка строк из таблицы (операция select):</a:t>
            </a:r>
            <a:endParaRPr sz="2200"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sp>
        <p:nvSpPr>
          <p:cNvPr id="7" name="" hidden="0"/>
          <p:cNvSpPr/>
          <p:nvPr isPhoto="0" userDrawn="0"/>
        </p:nvSpPr>
        <p:spPr bwMode="auto">
          <a:xfrm flipH="0" flipV="0">
            <a:off x="-23087862" y="5392659"/>
            <a:ext cx="46281" cy="412237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8" name="" hidden="0"/>
          <p:cNvSpPr/>
          <p:nvPr isPhoto="0" userDrawn="0"/>
        </p:nvSpPr>
        <p:spPr bwMode="auto">
          <a:xfrm flipH="0" flipV="0">
            <a:off x="1058120" y="5801829"/>
            <a:ext cx="75433" cy="470739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9" name="" hidden="0"/>
          <p:cNvSpPr/>
          <p:nvPr isPhoto="0" userDrawn="0"/>
        </p:nvSpPr>
        <p:spPr bwMode="auto">
          <a:xfrm flipH="0" flipV="0">
            <a:off x="-13190832" y="5712242"/>
            <a:ext cx="63801" cy="302131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0" name="" hidden="0"/>
          <p:cNvSpPr/>
          <p:nvPr isPhoto="0" userDrawn="0"/>
        </p:nvSpPr>
        <p:spPr bwMode="auto">
          <a:xfrm flipH="0" flipV="0">
            <a:off x="-8157010" y="5863308"/>
            <a:ext cx="92903" cy="394659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1" name="" hidden="0"/>
          <p:cNvSpPr/>
          <p:nvPr isPhoto="0" userDrawn="0"/>
        </p:nvSpPr>
        <p:spPr bwMode="auto">
          <a:xfrm flipH="0" flipV="0">
            <a:off x="-29238981" y="5228948"/>
            <a:ext cx="141002" cy="419300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pic>
        <p:nvPicPr>
          <p:cNvPr id="12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552187" y="2110191"/>
            <a:ext cx="10864452" cy="43935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94;p28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1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95;p28" hidden="0"/>
          <p:cNvSpPr txBox="1"/>
          <p:nvPr isPhoto="0" userDrawn="0"/>
        </p:nvSpPr>
        <p:spPr bwMode="auto">
          <a:xfrm>
            <a:off x="719664" y="348786"/>
            <a:ext cx="10752598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296;p28" hidden="0"/>
          <p:cNvSpPr txBox="1"/>
          <p:nvPr isPhoto="0" userDrawn="0"/>
        </p:nvSpPr>
        <p:spPr bwMode="auto">
          <a:xfrm>
            <a:off x="719673" y="1517648"/>
            <a:ext cx="10326298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t" anchorCtr="0">
            <a:noAutofit/>
          </a:bodyPr>
          <a:lstStyle/>
          <a:p>
            <a:pPr>
              <a:defRPr/>
            </a:pPr>
            <a:r>
              <a:rPr sz="2200"/>
              <a:t>Обновление строк в таблице (операция update) и удаление строк (операция delete)</a:t>
            </a:r>
            <a:r>
              <a:rPr sz="2200"/>
              <a:t>:</a:t>
            </a:r>
            <a:endParaRPr sz="2200"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sp>
        <p:nvSpPr>
          <p:cNvPr id="7" name="" hidden="0"/>
          <p:cNvSpPr/>
          <p:nvPr isPhoto="0" userDrawn="0"/>
        </p:nvSpPr>
        <p:spPr bwMode="auto">
          <a:xfrm flipH="0" flipV="0">
            <a:off x="-23087862" y="5392659"/>
            <a:ext cx="46281" cy="412237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8" name="" hidden="0"/>
          <p:cNvSpPr/>
          <p:nvPr isPhoto="0" userDrawn="0"/>
        </p:nvSpPr>
        <p:spPr bwMode="auto">
          <a:xfrm flipH="0" flipV="0">
            <a:off x="1058120" y="5801829"/>
            <a:ext cx="75433" cy="470739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9" name="" hidden="0"/>
          <p:cNvSpPr/>
          <p:nvPr isPhoto="0" userDrawn="0"/>
        </p:nvSpPr>
        <p:spPr bwMode="auto">
          <a:xfrm flipH="0" flipV="0">
            <a:off x="-13190832" y="5712242"/>
            <a:ext cx="63801" cy="302131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0" name="" hidden="0"/>
          <p:cNvSpPr/>
          <p:nvPr isPhoto="0" userDrawn="0"/>
        </p:nvSpPr>
        <p:spPr bwMode="auto">
          <a:xfrm flipH="0" flipV="0">
            <a:off x="-8157010" y="5863308"/>
            <a:ext cx="92903" cy="394659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1" name="" hidden="0"/>
          <p:cNvSpPr/>
          <p:nvPr isPhoto="0" userDrawn="0"/>
        </p:nvSpPr>
        <p:spPr bwMode="auto">
          <a:xfrm flipH="0" flipV="0">
            <a:off x="-29238981" y="5228948"/>
            <a:ext cx="141002" cy="419300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2" name="" hidden="0"/>
          <p:cNvSpPr/>
          <p:nvPr isPhoto="0" userDrawn="0"/>
        </p:nvSpPr>
        <p:spPr bwMode="auto">
          <a:xfrm flipH="0" flipV="0">
            <a:off x="-10880739" y="5984909"/>
            <a:ext cx="80395" cy="243201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pic>
        <p:nvPicPr>
          <p:cNvPr id="13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1619522" y="2960245"/>
            <a:ext cx="8526602" cy="1640836"/>
          </a:xfrm>
          <a:prstGeom prst="rect">
            <a:avLst/>
          </a:prstGeom>
        </p:spPr>
      </p:pic>
      <p:sp>
        <p:nvSpPr>
          <p:cNvPr id="14" name="" hidden="0"/>
          <p:cNvSpPr/>
          <p:nvPr isPhoto="0" userDrawn="0"/>
        </p:nvSpPr>
        <p:spPr bwMode="auto">
          <a:xfrm flipH="0" flipV="0">
            <a:off x="-132359" y="8610275"/>
            <a:ext cx="111557" cy="13862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pic>
        <p:nvPicPr>
          <p:cNvPr id="15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3382704" y="5455000"/>
            <a:ext cx="5000237" cy="605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94;p28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1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95;p28" hidden="0"/>
          <p:cNvSpPr txBox="1"/>
          <p:nvPr isPhoto="0" userDrawn="0"/>
        </p:nvSpPr>
        <p:spPr bwMode="auto">
          <a:xfrm>
            <a:off x="719664" y="348786"/>
            <a:ext cx="10752598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296;p28" hidden="0"/>
          <p:cNvSpPr txBox="1"/>
          <p:nvPr isPhoto="0" userDrawn="0"/>
        </p:nvSpPr>
        <p:spPr bwMode="auto">
          <a:xfrm>
            <a:off x="719673" y="1517648"/>
            <a:ext cx="10326298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t" anchorCtr="0">
            <a:noAutofit/>
          </a:bodyPr>
          <a:lstStyle/>
          <a:p>
            <a:pPr>
              <a:defRPr/>
            </a:pPr>
            <a:r>
              <a:rPr/>
              <a:t>Общий синтаксис на примере параметров функции выборки: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r>
              <a:rPr/>
              <a:t>список выбираемых колонок</a:t>
            </a: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r>
              <a:rPr/>
              <a:t>присоединения (операция join)</a:t>
            </a: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r>
              <a:rPr/>
              <a:t>условие выборки</a:t>
            </a: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r>
              <a:rPr/>
              <a:t>условие сортировки</a:t>
            </a: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endParaRPr/>
          </a:p>
          <a:p>
            <a:pPr marL="239821" indent="-239821">
              <a:buFont typeface="Arial"/>
              <a:buChar char="•"/>
              <a:defRPr/>
            </a:pPr>
            <a:r>
              <a:rPr/>
              <a:t>лимит выборки</a:t>
            </a:r>
            <a:endParaRPr/>
          </a:p>
          <a:p>
            <a:pPr marL="239821" indent="-239821">
              <a:buFont typeface="Arial"/>
              <a:buChar char="•"/>
              <a:defRPr/>
            </a:pPr>
            <a:r>
              <a:rPr/>
              <a:t>отступ выборки</a:t>
            </a:r>
            <a:endParaRPr/>
          </a:p>
          <a:p>
            <a:pPr>
              <a:defRPr/>
            </a:pPr>
            <a:endParaRPr/>
          </a:p>
        </p:txBody>
      </p:sp>
      <p:sp>
        <p:nvSpPr>
          <p:cNvPr id="7" name="" hidden="0"/>
          <p:cNvSpPr/>
          <p:nvPr isPhoto="0" userDrawn="0"/>
        </p:nvSpPr>
        <p:spPr bwMode="auto">
          <a:xfrm flipH="0" flipV="0">
            <a:off x="-23087862" y="5392659"/>
            <a:ext cx="46281" cy="412237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8" name="" hidden="0"/>
          <p:cNvSpPr/>
          <p:nvPr isPhoto="0" userDrawn="0"/>
        </p:nvSpPr>
        <p:spPr bwMode="auto">
          <a:xfrm flipH="0" flipV="0">
            <a:off x="1058120" y="5801829"/>
            <a:ext cx="75433" cy="470739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9" name="" hidden="0"/>
          <p:cNvSpPr/>
          <p:nvPr isPhoto="0" userDrawn="0"/>
        </p:nvSpPr>
        <p:spPr bwMode="auto">
          <a:xfrm flipH="0" flipV="0">
            <a:off x="-13190832" y="5712242"/>
            <a:ext cx="63801" cy="302131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0" name="" hidden="0"/>
          <p:cNvSpPr/>
          <p:nvPr isPhoto="0" userDrawn="0"/>
        </p:nvSpPr>
        <p:spPr bwMode="auto">
          <a:xfrm flipH="0" flipV="0">
            <a:off x="-8157010" y="5863308"/>
            <a:ext cx="92903" cy="394659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1" name="" hidden="0"/>
          <p:cNvSpPr/>
          <p:nvPr isPhoto="0" userDrawn="0"/>
        </p:nvSpPr>
        <p:spPr bwMode="auto">
          <a:xfrm flipH="0" flipV="0">
            <a:off x="-29238981" y="5228948"/>
            <a:ext cx="141002" cy="419300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2" name="" hidden="0"/>
          <p:cNvSpPr/>
          <p:nvPr isPhoto="0" userDrawn="0"/>
        </p:nvSpPr>
        <p:spPr bwMode="auto">
          <a:xfrm flipH="0" flipV="0">
            <a:off x="-10880739" y="5984909"/>
            <a:ext cx="80395" cy="243201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3" name="" hidden="0"/>
          <p:cNvSpPr/>
          <p:nvPr isPhoto="0" userDrawn="0"/>
        </p:nvSpPr>
        <p:spPr bwMode="auto">
          <a:xfrm flipH="0" flipV="0">
            <a:off x="-132359" y="8610275"/>
            <a:ext cx="111557" cy="13862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4" name="" hidden="0"/>
          <p:cNvSpPr/>
          <p:nvPr isPhoto="0" userDrawn="0"/>
        </p:nvSpPr>
        <p:spPr bwMode="auto">
          <a:xfrm flipH="0" flipV="0">
            <a:off x="-8752210" y="5681039"/>
            <a:ext cx="74106" cy="607740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15" name="" hidden="0"/>
          <p:cNvSpPr/>
          <p:nvPr isPhoto="0" userDrawn="0"/>
        </p:nvSpPr>
        <p:spPr bwMode="auto">
          <a:xfrm flipH="0" flipV="0">
            <a:off x="-10642357" y="5507431"/>
            <a:ext cx="59352" cy="814106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pic>
        <p:nvPicPr>
          <p:cNvPr id="16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3822620" y="2009179"/>
            <a:ext cx="6035038" cy="46402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301;p29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02;p29" hidden="0"/>
          <p:cNvSpPr txBox="1"/>
          <p:nvPr isPhoto="0" userDrawn="0"/>
        </p:nvSpPr>
        <p:spPr bwMode="auto"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303;p29" hidden="0"/>
          <p:cNvSpPr/>
          <p:nvPr isPhoto="0" userDrawn="0"/>
        </p:nvSpPr>
        <p:spPr bwMode="auto">
          <a:xfrm>
            <a:off x="1060650" y="1925425"/>
            <a:ext cx="2976900" cy="1947900"/>
          </a:xfrm>
          <a:prstGeom prst="wedgeRoundRectCallout">
            <a:avLst>
              <a:gd name="adj1" fmla="val 102590"/>
              <a:gd name="adj2" fmla="val 5846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</a:rPr>
              <a:t>Опционально, если ваш проект позволяет это сделать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308;p30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09;p30" hidden="0"/>
          <p:cNvSpPr txBox="1"/>
          <p:nvPr isPhoto="0" userDrawn="0"/>
        </p:nvSpPr>
        <p:spPr bwMode="auto"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310;p30" hidden="0"/>
          <p:cNvSpPr txBox="1"/>
          <p:nvPr isPhoto="0" userDrawn="0"/>
        </p:nvSpPr>
        <p:spPr bwMode="auto"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Roboto"/>
              <a:ea typeface="Roboto"/>
              <a:cs typeface="Roboto"/>
            </a:endParaRPr>
          </a:p>
        </p:txBody>
      </p:sp>
      <p:sp>
        <p:nvSpPr>
          <p:cNvPr id="7" name="Google Shape;311;p30" hidden="0"/>
          <p:cNvSpPr txBox="1"/>
          <p:nvPr isPhoto="0" userDrawn="0"/>
        </p:nvSpPr>
        <p:spPr bwMode="auto"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Roboto"/>
              <a:ea typeface="Roboto"/>
              <a:cs typeface="Roboto"/>
            </a:endParaRPr>
          </a:p>
        </p:txBody>
      </p:sp>
      <p:pic>
        <p:nvPicPr>
          <p:cNvPr id="8" name="Google Shape;312;p30" descr="Звезда" hidden="0"/>
          <p:cNvPicPr/>
          <p:nvPr isPhoto="0" userDrawn="0"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313;p30" hidden="0"/>
          <p:cNvSpPr/>
          <p:nvPr isPhoto="0" userDrawn="0"/>
        </p:nvSpPr>
        <p:spPr bwMode="auto">
          <a:xfrm>
            <a:off x="650725" y="1434750"/>
            <a:ext cx="3640199" cy="13347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</a:rPr>
              <a:t>Запланируйте пару минут на рефлексию в конце защиты проекта </a:t>
            </a: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</a:rPr>
              <a:t>и расскажите о планах по развитию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</a:endParaRPr>
          </a:p>
          <a:p>
            <a:pPr marL="0" marR="0" lvl="0" indent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/>
            </a:pPr>
            <a:endParaRPr sz="1800">
              <a:solidFill>
                <a:srgbClr val="3F3F3F"/>
              </a:solidFill>
              <a:latin typeface="Avenir"/>
              <a:ea typeface="Avenir"/>
              <a:cs typeface="Aveni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319;p31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20;p31" hidden="0"/>
          <p:cNvSpPr/>
          <p:nvPr isPhoto="0" userDrawn="0"/>
        </p:nvSpPr>
        <p:spPr bwMode="auto"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6" name="Google Shape;321;p31" hidden="0"/>
          <p:cNvSpPr/>
          <p:nvPr isPhoto="0" userDrawn="0"/>
        </p:nvSpPr>
        <p:spPr bwMode="auto"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7" name="Google Shape;322;p31" hidden="0"/>
          <p:cNvSpPr/>
          <p:nvPr isPhoto="0" userDrawn="0"/>
        </p:nvSpPr>
        <p:spPr bwMode="auto"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4" tIns="22475" rIns="44974" bIns="22475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</a:rPr>
            </a:br>
            <a:endParaRPr>
              <a:latin typeface="Roboto"/>
              <a:ea typeface="Roboto"/>
              <a:cs typeface="Roboto"/>
            </a:endParaRPr>
          </a:p>
        </p:txBody>
      </p:sp>
      <p:sp>
        <p:nvSpPr>
          <p:cNvPr id="8" name="Google Shape;323;p31" hidden="0"/>
          <p:cNvSpPr/>
          <p:nvPr isPhoto="0" userDrawn="0">
            <p:ph type="pic" idx="2" hasCustomPrompt="0"/>
          </p:nvPr>
        </p:nvSpPr>
        <p:spPr bwMode="auto"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195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фото</a:t>
            </a:r>
            <a:endParaRPr/>
          </a:p>
        </p:txBody>
      </p:sp>
      <p:sp>
        <p:nvSpPr>
          <p:cNvPr id="9" name="Google Shape;324;p31" hidden="0"/>
          <p:cNvSpPr txBox="1"/>
          <p:nvPr isPhoto="0" userDrawn="0">
            <p:ph type="body" idx="4294967295" hasCustomPrompt="0"/>
          </p:nvPr>
        </p:nvSpPr>
        <p:spPr bwMode="auto"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Напишите ваше ФИО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10" name="Google Shape;325;p31" hidden="0"/>
          <p:cNvSpPr txBox="1"/>
          <p:nvPr isPhoto="0" userDrawn="0">
            <p:ph type="body" idx="4294967295" hasCustomPrompt="0"/>
          </p:nvPr>
        </p:nvSpPr>
        <p:spPr bwMode="auto"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Должность</a:t>
            </a:r>
            <a:endParaRPr>
              <a:latin typeface="Roboto"/>
              <a:ea typeface="Roboto"/>
              <a:cs typeface="Roboto"/>
            </a:endParaRPr>
          </a:p>
        </p:txBody>
      </p:sp>
      <p:sp>
        <p:nvSpPr>
          <p:cNvPr id="11" name="Google Shape;326;p31" hidden="0"/>
          <p:cNvSpPr txBox="1"/>
          <p:nvPr isPhoto="0" userDrawn="0">
            <p:ph type="body" idx="4294967295" hasCustomPrompt="0"/>
          </p:nvPr>
        </p:nvSpPr>
        <p:spPr bwMode="auto"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Компанию</a:t>
            </a:r>
            <a:endParaRPr>
              <a:latin typeface="Roboto"/>
              <a:ea typeface="Roboto"/>
              <a:cs typeface="Roboto"/>
            </a:endParaRPr>
          </a:p>
        </p:txBody>
      </p:sp>
      <p:sp>
        <p:nvSpPr>
          <p:cNvPr id="12" name="Google Shape;327;p31" hidden="0"/>
          <p:cNvSpPr txBox="1"/>
          <p:nvPr isPhoto="0" userDrawn="0">
            <p:ph type="body" idx="4294967295" hasCustomPrompt="0"/>
          </p:nvPr>
        </p:nvSpPr>
        <p:spPr bwMode="auto"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Контакты</a:t>
            </a:r>
            <a:endParaRPr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175;p22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76;p22" hidden="0"/>
          <p:cNvSpPr/>
          <p:nvPr isPhoto="0" userDrawn="0"/>
        </p:nvSpPr>
        <p:spPr bwMode="auto"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6" name="Google Shape;177;p22" hidden="0"/>
          <p:cNvSpPr/>
          <p:nvPr isPhoto="0" userDrawn="0"/>
        </p:nvSpPr>
        <p:spPr bwMode="auto"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7" name="Google Shape;178;p22" hidden="0"/>
          <p:cNvSpPr/>
          <p:nvPr isPhoto="0" userDrawn="0"/>
        </p:nvSpPr>
        <p:spPr bwMode="auto">
          <a:xfrm>
            <a:off x="54557" y="2080550"/>
            <a:ext cx="12082886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4" tIns="22475" rIns="44974" bIns="22475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4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</a:endParaRPr>
          </a:p>
        </p:txBody>
      </p:sp>
      <p:sp>
        <p:nvSpPr>
          <p:cNvPr id="8" name="Google Shape;179;p22" hidden="0"/>
          <p:cNvSpPr txBox="1"/>
          <p:nvPr isPhoto="0" userDrawn="0"/>
        </p:nvSpPr>
        <p:spPr bwMode="auto"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21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</a:endParaRPr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21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Напишите в чат, если есть проблемы</a:t>
            </a:r>
            <a:endParaRPr sz="2100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9" name="Google Shape;180;p22" hidden="0"/>
          <p:cNvSpPr/>
          <p:nvPr isPhoto="0" userDrawn="0"/>
        </p:nvSpPr>
        <p:spPr bwMode="auto"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85;p23" hidden="0"/>
          <p:cNvSpPr txBox="1"/>
          <p:nvPr isPhoto="0" userDrawn="0">
            <p:ph type="body" idx="1" hasCustomPrompt="0"/>
          </p:nvPr>
        </p:nvSpPr>
        <p:spPr bwMode="auto"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/>
            </a:pPr>
            <a:r>
              <a:rPr lang="en-US" sz="3600">
                <a:latin typeface="Roboto"/>
                <a:ea typeface="Roboto"/>
                <a:cs typeface="Roboto"/>
              </a:rPr>
              <a:t>Защита проекта</a:t>
            </a:r>
            <a:endParaRPr sz="3600">
              <a:latin typeface="Roboto"/>
              <a:ea typeface="Roboto"/>
              <a:cs typeface="Roboto"/>
            </a:endParaRPr>
          </a:p>
          <a:p>
            <a:pPr marL="0" marR="0" lvl="0" indent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/>
            </a:pPr>
            <a:r>
              <a:rPr lang="en-US" sz="3600">
                <a:latin typeface="Roboto"/>
                <a:ea typeface="Roboto"/>
                <a:cs typeface="Roboto"/>
              </a:rPr>
              <a:t>Тема: ORM</a:t>
            </a:r>
            <a:endParaRPr sz="3600">
              <a:latin typeface="Roboto"/>
              <a:ea typeface="Roboto"/>
              <a:cs typeface="Roboto"/>
            </a:endParaRPr>
          </a:p>
          <a:p>
            <a:pPr marL="0" marR="0" lvl="0" indent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/>
            </a:pPr>
            <a:endParaRPr>
              <a:latin typeface="Roboto"/>
              <a:ea typeface="Roboto"/>
              <a:cs typeface="Roboto"/>
            </a:endParaRPr>
          </a:p>
        </p:txBody>
      </p:sp>
      <p:sp>
        <p:nvSpPr>
          <p:cNvPr id="5" name="Google Shape;187;p23" hidden="0"/>
          <p:cNvSpPr txBox="1"/>
          <p:nvPr isPhoto="0" userDrawn="0">
            <p:ph type="body" idx="3" hasCustomPrompt="0"/>
          </p:nvPr>
        </p:nvSpPr>
        <p:spPr bwMode="auto"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/>
            </a:pPr>
            <a:r>
              <a:rPr lang="en-US" sz="2800">
                <a:latin typeface="Roboto"/>
                <a:ea typeface="Roboto"/>
                <a:cs typeface="Roboto"/>
              </a:rPr>
              <a:t>Кругликов Евгений Александрович</a:t>
            </a:r>
            <a:endParaRPr sz="2800"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188;p23" hidden="0"/>
          <p:cNvSpPr txBox="1"/>
          <p:nvPr isPhoto="0" userDrawn="0">
            <p:ph type="body" idx="4" hasCustomPrompt="0"/>
          </p:nvPr>
        </p:nvSpPr>
        <p:spPr bwMode="auto"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/>
            </a:pPr>
            <a:r>
              <a:rPr lang="en-US">
                <a:latin typeface="Roboto"/>
                <a:ea typeface="Roboto"/>
                <a:cs typeface="Roboto"/>
              </a:rPr>
              <a:t>инженер-программист</a:t>
            </a:r>
            <a:endParaRPr>
              <a:latin typeface="Roboto"/>
              <a:ea typeface="Roboto"/>
              <a:cs typeface="Roboto"/>
            </a:endParaRPr>
          </a:p>
        </p:txBody>
      </p:sp>
      <p:sp>
        <p:nvSpPr>
          <p:cNvPr id="7" name="Google Shape;189;p23" hidden="0"/>
          <p:cNvSpPr txBox="1"/>
          <p:nvPr isPhoto="0" userDrawn="0">
            <p:ph type="body" idx="5" hasCustomPrompt="0"/>
          </p:nvPr>
        </p:nvSpPr>
        <p:spPr bwMode="auto"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/>
            </a:pPr>
            <a:r>
              <a:rPr lang="en-US">
                <a:latin typeface="Roboto"/>
                <a:ea typeface="Roboto"/>
                <a:cs typeface="Roboto"/>
              </a:rPr>
              <a:t>ДМТ Трейдинг</a:t>
            </a:r>
            <a:endParaRPr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195;p24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96;p24" hidden="0"/>
          <p:cNvSpPr txBox="1"/>
          <p:nvPr isPhoto="0" userDrawn="0"/>
        </p:nvSpPr>
        <p:spPr bwMode="auto"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План защиты</a:t>
            </a:r>
            <a:endParaRPr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197;p24" hidden="0"/>
          <p:cNvSpPr txBox="1"/>
          <p:nvPr isPhoto="0" userDrawn="0"/>
        </p:nvSpPr>
        <p:spPr bwMode="auto"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400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</a:endParaRPr>
          </a:p>
        </p:txBody>
      </p:sp>
      <p:grpSp>
        <p:nvGrpSpPr>
          <p:cNvPr id="7" name="Google Shape;198;p24" hidden="0"/>
          <p:cNvGrpSpPr/>
          <p:nvPr isPhoto="0" userDrawn="0"/>
        </p:nvGrpSpPr>
        <p:grpSpPr bwMode="auto">
          <a:xfrm>
            <a:off x="2665824" y="1762405"/>
            <a:ext cx="6944270" cy="2772495"/>
            <a:chOff x="697888" y="2263"/>
            <a:chExt cx="6427500" cy="4630085"/>
          </a:xfrm>
        </p:grpSpPr>
        <p:sp>
          <p:nvSpPr>
            <p:cNvPr id="8" name="Google Shape;199;p24" hidden="0"/>
            <p:cNvSpPr/>
            <p:nvPr isPhoto="0" userDrawn="0"/>
          </p:nvSpPr>
          <p:spPr bwMode="auto"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latin typeface="Roboto"/>
                <a:ea typeface="Roboto"/>
                <a:cs typeface="Roboto"/>
              </a:endParaRPr>
            </a:p>
          </p:txBody>
        </p:sp>
        <p:sp>
          <p:nvSpPr>
            <p:cNvPr id="9" name="Google Shape;200;p24" hidden="0"/>
            <p:cNvSpPr txBox="1"/>
            <p:nvPr isPhoto="0" userDrawn="0"/>
          </p:nvSpPr>
          <p:spPr bwMode="auto"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  <a:defRPr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10" name="Google Shape;201;p24" hidden="0"/>
            <p:cNvSpPr/>
            <p:nvPr isPhoto="0" userDrawn="0"/>
          </p:nvSpPr>
          <p:spPr bwMode="auto"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latin typeface="Roboto"/>
                <a:ea typeface="Roboto"/>
                <a:cs typeface="Roboto"/>
              </a:endParaRPr>
            </a:p>
          </p:txBody>
        </p:sp>
        <p:sp>
          <p:nvSpPr>
            <p:cNvPr id="11" name="Google Shape;202;p24" hidden="0"/>
            <p:cNvSpPr txBox="1"/>
            <p:nvPr isPhoto="0" userDrawn="0"/>
          </p:nvSpPr>
          <p:spPr bwMode="auto"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  <a:defRPr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12" name="Google Shape;203;p24" hidden="0"/>
            <p:cNvSpPr/>
            <p:nvPr isPhoto="0" userDrawn="0"/>
          </p:nvSpPr>
          <p:spPr bwMode="auto"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latin typeface="Roboto"/>
                <a:ea typeface="Roboto"/>
                <a:cs typeface="Roboto"/>
              </a:endParaRPr>
            </a:p>
          </p:txBody>
        </p:sp>
        <p:sp>
          <p:nvSpPr>
            <p:cNvPr id="13" name="Google Shape;204;p24" hidden="0"/>
            <p:cNvSpPr txBox="1"/>
            <p:nvPr isPhoto="0" userDrawn="0"/>
          </p:nvSpPr>
          <p:spPr bwMode="auto"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  <a:defRPr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14" name="Google Shape;205;p24" hidden="0"/>
            <p:cNvSpPr/>
            <p:nvPr isPhoto="0" userDrawn="0"/>
          </p:nvSpPr>
          <p:spPr bwMode="auto"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latin typeface="Roboto"/>
                <a:ea typeface="Roboto"/>
                <a:cs typeface="Roboto"/>
              </a:endParaRPr>
            </a:p>
          </p:txBody>
        </p:sp>
        <p:sp>
          <p:nvSpPr>
            <p:cNvPr id="15" name="Google Shape;206;p24" hidden="0"/>
            <p:cNvSpPr txBox="1"/>
            <p:nvPr isPhoto="0" userDrawn="0"/>
          </p:nvSpPr>
          <p:spPr bwMode="auto"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  <a:defRPr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16" name="Google Shape;207;p24" hidden="0"/>
            <p:cNvSpPr/>
            <p:nvPr isPhoto="0" userDrawn="0"/>
          </p:nvSpPr>
          <p:spPr bwMode="auto"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latin typeface="Roboto"/>
                <a:ea typeface="Roboto"/>
                <a:cs typeface="Roboto"/>
              </a:endParaRPr>
            </a:p>
          </p:txBody>
        </p:sp>
        <p:sp>
          <p:nvSpPr>
            <p:cNvPr id="17" name="Google Shape;208;p24" hidden="0"/>
            <p:cNvSpPr txBox="1"/>
            <p:nvPr isPhoto="0" userDrawn="0"/>
          </p:nvSpPr>
          <p:spPr bwMode="auto"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  <a:defRPr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</a:endParaRPr>
            </a:p>
          </p:txBody>
        </p:sp>
        <p:sp>
          <p:nvSpPr>
            <p:cNvPr id="18" name="Google Shape;209;p24" hidden="0"/>
            <p:cNvSpPr/>
            <p:nvPr isPhoto="0" userDrawn="0"/>
          </p:nvSpPr>
          <p:spPr bwMode="auto"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latin typeface="Roboto"/>
                <a:ea typeface="Roboto"/>
                <a:cs typeface="Roboto"/>
              </a:endParaRPr>
            </a:p>
          </p:txBody>
        </p:sp>
        <p:sp>
          <p:nvSpPr>
            <p:cNvPr id="19" name="Google Shape;210;p24" hidden="0"/>
            <p:cNvSpPr txBox="1"/>
            <p:nvPr isPhoto="0" userDrawn="0"/>
          </p:nvSpPr>
          <p:spPr bwMode="auto"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  <a:defRPr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20" name="Google Shape;211;p24" hidden="0"/>
            <p:cNvSpPr/>
            <p:nvPr isPhoto="0" userDrawn="0"/>
          </p:nvSpPr>
          <p:spPr bwMode="auto"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latin typeface="Roboto"/>
                <a:ea typeface="Roboto"/>
                <a:cs typeface="Roboto"/>
              </a:endParaRPr>
            </a:p>
          </p:txBody>
        </p:sp>
        <p:sp>
          <p:nvSpPr>
            <p:cNvPr id="21" name="Google Shape;212;p24" hidden="0"/>
            <p:cNvSpPr txBox="1"/>
            <p:nvPr isPhoto="0" userDrawn="0"/>
          </p:nvSpPr>
          <p:spPr bwMode="auto"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</p:grpSp>
      <p:grpSp>
        <p:nvGrpSpPr>
          <p:cNvPr id="22" name="Google Shape;213;p24" hidden="0"/>
          <p:cNvGrpSpPr/>
          <p:nvPr isPhoto="0" userDrawn="0"/>
        </p:nvGrpSpPr>
        <p:grpSpPr bwMode="auto">
          <a:xfrm>
            <a:off x="2730378" y="4600410"/>
            <a:ext cx="6944270" cy="1498327"/>
            <a:chOff x="697888" y="-395392"/>
            <a:chExt cx="6427500" cy="2502216"/>
          </a:xfrm>
        </p:grpSpPr>
        <p:sp>
          <p:nvSpPr>
            <p:cNvPr id="23" name="Google Shape;214;p24" hidden="0"/>
            <p:cNvSpPr/>
            <p:nvPr isPhoto="0" userDrawn="0"/>
          </p:nvSpPr>
          <p:spPr bwMode="auto"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latin typeface="Roboto"/>
                <a:ea typeface="Roboto"/>
                <a:cs typeface="Roboto"/>
              </a:endParaRPr>
            </a:p>
          </p:txBody>
        </p:sp>
        <p:sp>
          <p:nvSpPr>
            <p:cNvPr id="24" name="Google Shape;215;p24" hidden="0"/>
            <p:cNvSpPr txBox="1"/>
            <p:nvPr isPhoto="0" userDrawn="0"/>
          </p:nvSpPr>
          <p:spPr bwMode="auto"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25" name="Google Shape;216;p24" hidden="0"/>
            <p:cNvSpPr/>
            <p:nvPr isPhoto="0" userDrawn="0"/>
          </p:nvSpPr>
          <p:spPr bwMode="auto"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latin typeface="Roboto"/>
                <a:ea typeface="Roboto"/>
                <a:cs typeface="Roboto"/>
              </a:endParaRPr>
            </a:p>
          </p:txBody>
        </p:sp>
        <p:sp>
          <p:nvSpPr>
            <p:cNvPr id="26" name="Google Shape;217;p24" hidden="0"/>
            <p:cNvSpPr txBox="1"/>
            <p:nvPr isPhoto="0" userDrawn="0"/>
          </p:nvSpPr>
          <p:spPr bwMode="auto"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  <a:defRPr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27" name="Google Shape;218;p24" hidden="0"/>
            <p:cNvSpPr/>
            <p:nvPr isPhoto="0" userDrawn="0"/>
          </p:nvSpPr>
          <p:spPr bwMode="auto"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latin typeface="Roboto"/>
                <a:ea typeface="Roboto"/>
                <a:cs typeface="Roboto"/>
              </a:endParaRPr>
            </a:p>
          </p:txBody>
        </p:sp>
        <p:sp>
          <p:nvSpPr>
            <p:cNvPr id="28" name="Google Shape;219;p24" hidden="0"/>
            <p:cNvSpPr txBox="1"/>
            <p:nvPr isPhoto="0" userDrawn="0"/>
          </p:nvSpPr>
          <p:spPr bwMode="auto"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29" name="Google Shape;220;p24" hidden="0"/>
            <p:cNvSpPr/>
            <p:nvPr isPhoto="0" userDrawn="0"/>
          </p:nvSpPr>
          <p:spPr bwMode="auto"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latin typeface="Roboto"/>
                <a:ea typeface="Roboto"/>
                <a:cs typeface="Roboto"/>
              </a:endParaRPr>
            </a:p>
          </p:txBody>
        </p:sp>
        <p:sp>
          <p:nvSpPr>
            <p:cNvPr id="30" name="Google Shape;221;p24" hidden="0"/>
            <p:cNvSpPr txBox="1"/>
            <p:nvPr isPhoto="0" userDrawn="0"/>
          </p:nvSpPr>
          <p:spPr bwMode="auto"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  <a:defRPr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26;p25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27;p25" hidden="0"/>
          <p:cNvSpPr txBox="1"/>
          <p:nvPr isPhoto="0" userDrawn="0"/>
        </p:nvSpPr>
        <p:spPr bwMode="auto"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проекта</a:t>
            </a:r>
            <a:endParaRPr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228;p25" hidden="0"/>
          <p:cNvSpPr/>
          <p:nvPr isPhoto="0" userDrawn="0"/>
        </p:nvSpPr>
        <p:spPr bwMode="auto">
          <a:xfrm flipH="0" flipV="0">
            <a:off x="2340803" y="1712169"/>
            <a:ext cx="7541965" cy="3070173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sz="1800"/>
              <a:t>Разработка инструмента для работы с базами данных, </a:t>
            </a:r>
            <a:endParaRPr sz="1800"/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sz="1800"/>
              <a:t>обладающего низким порогом вхождения </a:t>
            </a:r>
            <a:br>
              <a:rPr sz="1800"/>
            </a:br>
            <a:r>
              <a:rPr sz="1800"/>
              <a:t>с точки зрения построения клиентского кода:</a:t>
            </a:r>
            <a:br>
              <a:rPr sz="1800"/>
            </a:br>
            <a:endParaRPr sz="1800"/>
          </a:p>
          <a:p>
            <a:pPr marL="283879" marR="0" lvl="0" indent="-283879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sz="1800"/>
              <a:t>простота подключения в проект</a:t>
            </a:r>
            <a:endParaRPr sz="1800"/>
          </a:p>
          <a:p>
            <a:pPr marL="283879" marR="0" lvl="0" indent="-283879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sz="1800"/>
              <a:t>простота построения клиентского кода</a:t>
            </a:r>
            <a:endParaRPr sz="1800"/>
          </a:p>
          <a:p>
            <a:pPr marL="283879" marR="0" lvl="0" indent="-283879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sz="1800"/>
              <a:t>проверка и контроль клиентского кода на этапе компиляции</a:t>
            </a: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7" name="Google Shape;229;p25" hidden="0"/>
          <p:cNvSpPr txBox="1"/>
          <p:nvPr isPhoto="0" userDrawn="0"/>
        </p:nvSpPr>
        <p:spPr bwMode="auto">
          <a:xfrm flipH="0" flipV="0">
            <a:off x="2566875" y="1867278"/>
            <a:ext cx="451405" cy="1015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8" name="Google Shape;230;p25" hidden="0"/>
          <p:cNvSpPr/>
          <p:nvPr isPhoto="0" userDrawn="0"/>
        </p:nvSpPr>
        <p:spPr bwMode="auto">
          <a:xfrm flipH="0" flipV="0">
            <a:off x="3244519" y="2021166"/>
            <a:ext cx="6391089" cy="2523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9" name="Google Shape;231;p25" hidden="0"/>
          <p:cNvSpPr/>
          <p:nvPr isPhoto="0" userDrawn="0"/>
        </p:nvSpPr>
        <p:spPr bwMode="auto">
          <a:xfrm>
            <a:off x="2340803" y="500210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sz="1800"/>
              <a:t>Разработка расширяемого инструмента </a:t>
            </a:r>
            <a:br>
              <a:rPr sz="1800"/>
            </a:br>
            <a:r>
              <a:rPr sz="1800"/>
              <a:t>для работы с базами данных</a:t>
            </a:r>
            <a:endParaRPr sz="18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10" name="Google Shape;232;p25" hidden="0"/>
          <p:cNvSpPr txBox="1"/>
          <p:nvPr isPhoto="0" userDrawn="0"/>
        </p:nvSpPr>
        <p:spPr bwMode="auto">
          <a:xfrm flipH="0" flipV="0">
            <a:off x="2566875" y="5157213"/>
            <a:ext cx="471248" cy="1015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42;p26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43;p26" hidden="0"/>
          <p:cNvSpPr txBox="1"/>
          <p:nvPr isPhoto="0" userDrawn="0"/>
        </p:nvSpPr>
        <p:spPr bwMode="auto"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244;p26" hidden="0"/>
          <p:cNvSpPr/>
          <p:nvPr isPhoto="0" userDrawn="0"/>
        </p:nvSpPr>
        <p:spPr bwMode="auto"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7" name="Google Shape;245;p26" hidden="0"/>
          <p:cNvSpPr/>
          <p:nvPr isPhoto="0" userDrawn="0"/>
        </p:nvSpPr>
        <p:spPr bwMode="auto">
          <a:xfrm>
            <a:off x="3554265" y="4678557"/>
            <a:ext cx="2370685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8" name="Google Shape;246;p26" hidden="0"/>
          <p:cNvSpPr/>
          <p:nvPr isPhoto="0" userDrawn="0"/>
        </p:nvSpPr>
        <p:spPr bwMode="auto"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</a:endParaRPr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9" name="Google Shape;247;p26" hidden="0"/>
          <p:cNvSpPr/>
          <p:nvPr isPhoto="0" userDrawn="0"/>
        </p:nvSpPr>
        <p:spPr bwMode="auto"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10" name="Google Shape;248;p26" hidden="0"/>
          <p:cNvSpPr txBox="1"/>
          <p:nvPr isPhoto="0" userDrawn="0"/>
        </p:nvSpPr>
        <p:spPr bwMode="auto">
          <a:xfrm>
            <a:off x="3323962" y="1450424"/>
            <a:ext cx="797441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1" name="Google Shape;249;p26" hidden="0"/>
          <p:cNvSpPr/>
          <p:nvPr isPhoto="0" userDrawn="0"/>
        </p:nvSpPr>
        <p:spPr bwMode="auto"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clip" vert="horz" wrap="square" lIns="91423" tIns="45699" rIns="91423" bIns="45699" numCol="1" spcCol="0" rtlCol="0" fromWordArt="0" anchor="ctr" anchorCtr="0" forceAA="0" upright="0" compatLnSpc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sz="1800"/>
              <a:t>Работа с таблицей базы данных </a:t>
            </a:r>
            <a:br>
              <a:rPr sz="1800"/>
            </a:br>
            <a:r>
              <a:rPr sz="1800"/>
              <a:t> как с обычной структурой данных</a:t>
            </a:r>
            <a:endParaRPr sz="18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2" name="Google Shape;250;p26" hidden="0"/>
          <p:cNvSpPr/>
          <p:nvPr isPhoto="0" userDrawn="0"/>
        </p:nvSpPr>
        <p:spPr bwMode="auto"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13" name="Google Shape;251;p26" hidden="0"/>
          <p:cNvSpPr/>
          <p:nvPr isPhoto="0" userDrawn="0"/>
        </p:nvSpPr>
        <p:spPr bwMode="auto"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14" name="Google Shape;252;p26" hidden="0"/>
          <p:cNvSpPr/>
          <p:nvPr isPhoto="0" userDrawn="0"/>
        </p:nvSpPr>
        <p:spPr bwMode="auto"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15" name="Google Shape;253;p26" hidden="0"/>
          <p:cNvSpPr/>
          <p:nvPr isPhoto="0" userDrawn="0"/>
        </p:nvSpPr>
        <p:spPr bwMode="auto">
          <a:xfrm flipH="0" flipV="0">
            <a:off x="3117553" y="5409412"/>
            <a:ext cx="6016614" cy="1178712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16" name="Google Shape;254;p26" hidden="0"/>
          <p:cNvSpPr txBox="1"/>
          <p:nvPr isPhoto="0" userDrawn="0"/>
        </p:nvSpPr>
        <p:spPr bwMode="auto">
          <a:xfrm>
            <a:off x="3323962" y="2426467"/>
            <a:ext cx="797441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7" name="Google Shape;255;p26" hidden="0"/>
          <p:cNvSpPr/>
          <p:nvPr isPhoto="0" userDrawn="0"/>
        </p:nvSpPr>
        <p:spPr bwMode="auto">
          <a:xfrm>
            <a:off x="3817206" y="255638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clip" vert="horz" wrap="square" lIns="91423" tIns="45699" rIns="91423" bIns="45699" numCol="1" spcCol="0" rtlCol="0" fromWordArt="0" anchor="ctr" anchorCtr="0" forceAA="0" upright="0" compatLnSpc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sz="1800"/>
              <a:t>Формирование запросов стандартным </a:t>
            </a:r>
            <a:br>
              <a:rPr sz="1800"/>
            </a:br>
            <a:r>
              <a:rPr sz="1800"/>
              <a:t>С-подобным синтаксисом</a:t>
            </a:r>
            <a:endParaRPr sz="18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8" name="Google Shape;256;p26" hidden="0"/>
          <p:cNvSpPr txBox="1"/>
          <p:nvPr isPhoto="0" userDrawn="0"/>
        </p:nvSpPr>
        <p:spPr bwMode="auto">
          <a:xfrm>
            <a:off x="3323962" y="3382546"/>
            <a:ext cx="797441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9" name="Google Shape;257;p26" hidden="0"/>
          <p:cNvSpPr/>
          <p:nvPr isPhoto="0" userDrawn="0"/>
        </p:nvSpPr>
        <p:spPr bwMode="auto">
          <a:xfrm>
            <a:off x="3817206" y="352973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clip" vert="horz" wrap="square" lIns="91423" tIns="45699" rIns="91423" bIns="45699" numCol="1" spcCol="0" rtlCol="0" fromWordArt="0" anchor="ctr" anchorCtr="0" forceAA="0" upright="0" compatLnSpc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sz="1800"/>
              <a:t>Контроль данных компилятором </a:t>
            </a:r>
            <a:br>
              <a:rPr sz="1800"/>
            </a:br>
            <a:r>
              <a:rPr sz="1800"/>
              <a:t>в клиентской части кода </a:t>
            </a:r>
            <a:endParaRPr sz="18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20" name="Google Shape;258;p26" hidden="0"/>
          <p:cNvSpPr txBox="1"/>
          <p:nvPr isPhoto="0" userDrawn="0"/>
        </p:nvSpPr>
        <p:spPr bwMode="auto">
          <a:xfrm>
            <a:off x="3323962" y="4362963"/>
            <a:ext cx="797441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21" name="Google Shape;259;p26" hidden="0"/>
          <p:cNvSpPr/>
          <p:nvPr isPhoto="0" userDrawn="0"/>
        </p:nvSpPr>
        <p:spPr bwMode="auto"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clip" vert="horz" wrap="square" lIns="91423" tIns="45699" rIns="91423" bIns="45699" numCol="1" spcCol="0" rtlCol="0" fromWordArt="0" anchor="ctr" anchorCtr="0" forceAA="0" upright="0" compatLnSpc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sz="1800"/>
              <a:t>Гибкость и расширяемость, поддержка </a:t>
            </a:r>
            <a:br>
              <a:rPr sz="1800"/>
            </a:br>
            <a:r>
              <a:rPr sz="1800"/>
              <a:t>множества баз данных</a:t>
            </a:r>
            <a:endParaRPr sz="18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22" name="Google Shape;260;p26" hidden="0"/>
          <p:cNvSpPr txBox="1"/>
          <p:nvPr isPhoto="0" userDrawn="0"/>
        </p:nvSpPr>
        <p:spPr bwMode="auto">
          <a:xfrm>
            <a:off x="3323962" y="5322995"/>
            <a:ext cx="797441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23" name="Google Shape;261;p26" hidden="0"/>
          <p:cNvSpPr/>
          <p:nvPr isPhoto="0" userDrawn="0"/>
        </p:nvSpPr>
        <p:spPr bwMode="auto">
          <a:xfrm flipH="0" flipV="0">
            <a:off x="3817206" y="5468841"/>
            <a:ext cx="5233574" cy="1059752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clip" vert="horz" wrap="square" lIns="91423" tIns="45699" rIns="91423" bIns="45699" numCol="1" spcCol="0" rtlCol="0" fromWordArt="0" anchor="ctr" anchorCtr="0" forceAA="0" upright="0" compatLnSpc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sz="1800"/>
              <a:t>Простота подключения (изначально </a:t>
            </a:r>
            <a:br>
              <a:rPr sz="1800"/>
            </a:br>
            <a:r>
              <a:rPr sz="1800"/>
              <a:t>планировалась как one-header библиотека) и </a:t>
            </a:r>
            <a:br>
              <a:rPr sz="1800"/>
            </a:br>
            <a:r>
              <a:rPr sz="1800"/>
              <a:t>минимум сторонних зависимостей</a:t>
            </a: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</a:endParaRPr>
          </a:p>
        </p:txBody>
      </p:sp>
      <p:pic>
        <p:nvPicPr>
          <p:cNvPr id="24" name="Google Shape;262;p26" descr="Изображение выглядит как векторная графика&#10;&#10;Автоматически созданное описание" hidden="0"/>
          <p:cNvPicPr/>
          <p:nvPr isPhoto="0" userDrawn="0"/>
        </p:nvPicPr>
        <p:blipFill>
          <a:blip r:embed="rId3">
            <a:alphaModFix/>
          </a:blip>
          <a:srcRect l="0" t="0" r="0" b="0"/>
          <a:stretch/>
        </p:blipFill>
        <p:spPr bwMode="auto">
          <a:xfrm rot="2422216">
            <a:off x="10199929" y="4634198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68;p27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69;p27" hidden="0"/>
          <p:cNvSpPr txBox="1"/>
          <p:nvPr isPhoto="0" userDrawn="0"/>
        </p:nvSpPr>
        <p:spPr bwMode="auto"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273;p27" hidden="0"/>
          <p:cNvSpPr/>
          <p:nvPr isPhoto="0" userDrawn="0"/>
        </p:nvSpPr>
        <p:spPr bwMode="auto">
          <a:xfrm>
            <a:off x="3087715" y="248762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7" name="Google Shape;274;p27" hidden="0"/>
          <p:cNvSpPr txBox="1"/>
          <p:nvPr isPhoto="0" userDrawn="0"/>
        </p:nvSpPr>
        <p:spPr bwMode="auto">
          <a:xfrm>
            <a:off x="3294123" y="2422036"/>
            <a:ext cx="797400" cy="1015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8" name="Google Shape;275;p27" hidden="0"/>
          <p:cNvSpPr/>
          <p:nvPr isPhoto="0" userDrawn="0"/>
        </p:nvSpPr>
        <p:spPr bwMode="auto">
          <a:xfrm>
            <a:off x="3787368" y="255626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clip" vert="horz" wrap="square" lIns="91423" tIns="45699" rIns="91423" bIns="45699" numCol="1" spcCol="0" rtlCol="0" fromWordArt="0" anchor="ctr" anchorCtr="0" forceAA="0" upright="0" compatLnSpc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С++</a:t>
            </a: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17</a:t>
            </a:r>
            <a:endParaRPr sz="18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9" name="Google Shape;276;p27" hidden="0"/>
          <p:cNvSpPr/>
          <p:nvPr isPhoto="0" userDrawn="0"/>
        </p:nvSpPr>
        <p:spPr bwMode="auto">
          <a:xfrm>
            <a:off x="3087715" y="346097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10" name="Google Shape;277;p27" hidden="0"/>
          <p:cNvSpPr/>
          <p:nvPr isPhoto="0" userDrawn="0"/>
        </p:nvSpPr>
        <p:spPr bwMode="auto">
          <a:xfrm flipH="0" flipV="0">
            <a:off x="3087715" y="4434324"/>
            <a:ext cx="6016500" cy="903643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rotWithShape="0" algn="tl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11" name="Google Shape;280;p27" hidden="0"/>
          <p:cNvSpPr txBox="1"/>
          <p:nvPr isPhoto="0" userDrawn="0"/>
        </p:nvSpPr>
        <p:spPr bwMode="auto">
          <a:xfrm>
            <a:off x="3294123" y="3398079"/>
            <a:ext cx="797400" cy="1015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2" name="Google Shape;281;p27" hidden="0"/>
          <p:cNvSpPr/>
          <p:nvPr isPhoto="0" userDrawn="0"/>
        </p:nvSpPr>
        <p:spPr bwMode="auto">
          <a:xfrm>
            <a:off x="3787368" y="37012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/>
              <a:t>STL</a:t>
            </a: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3" name="Google Shape;282;p27" hidden="0"/>
          <p:cNvSpPr txBox="1"/>
          <p:nvPr isPhoto="0" userDrawn="0"/>
        </p:nvSpPr>
        <p:spPr bwMode="auto">
          <a:xfrm>
            <a:off x="3294123" y="4354158"/>
            <a:ext cx="797400" cy="1015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</a:endParaRPr>
          </a:p>
        </p:txBody>
      </p:sp>
      <p:sp>
        <p:nvSpPr>
          <p:cNvPr id="14" name="Google Shape;283;p27" hidden="0"/>
          <p:cNvSpPr/>
          <p:nvPr isPhoto="0" userDrawn="0"/>
        </p:nvSpPr>
        <p:spPr bwMode="auto">
          <a:xfrm>
            <a:off x="3787368" y="4501224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clip" vert="horz" wrap="square" lIns="91423" tIns="45699" rIns="91423" bIns="45699" numCol="1" spcCol="0" rtlCol="0" fromWordArt="0" anchor="ctr" anchorCtr="0" forceAA="0" upright="0" compatLnSpc="0">
            <a:noAutofit/>
          </a:bodyPr>
          <a:lstStyle/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sz="1800"/>
              <a:t>SQLite (соостветственно, для работы </a:t>
            </a:r>
            <a:br>
              <a:rPr sz="1800"/>
            </a:br>
            <a:r>
              <a:rPr sz="1800"/>
              <a:t>прослойки EORM-SQLite)</a:t>
            </a:r>
            <a:endParaRPr sz="18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</a:endParaRPr>
          </a:p>
        </p:txBody>
      </p:sp>
      <p:pic>
        <p:nvPicPr>
          <p:cNvPr id="15" name="Google Shape;288;p27" descr="Изображение выглядит как векторная графика&#10;&#10;Автоматически созданное описание" hidden="0"/>
          <p:cNvPicPr/>
          <p:nvPr isPhoto="0" userDrawn="0"/>
        </p:nvPicPr>
        <p:blipFill>
          <a:blip r:embed="rId3">
            <a:alphaModFix/>
          </a:blip>
          <a:srcRect l="0" t="0" r="0" b="0"/>
          <a:stretch/>
        </p:blipFill>
        <p:spPr bwMode="auto">
          <a:xfrm rot="2422216">
            <a:off x="10199929" y="4634198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94;p28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95;p28" hidden="0"/>
          <p:cNvSpPr txBox="1"/>
          <p:nvPr isPhoto="0" userDrawn="0"/>
        </p:nvSpPr>
        <p:spPr bwMode="auto"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296;p28" hidden="0"/>
          <p:cNvSpPr txBox="1"/>
          <p:nvPr isPhoto="0" userDrawn="0"/>
        </p:nvSpPr>
        <p:spPr bwMode="auto">
          <a:xfrm>
            <a:off x="719675" y="1517650"/>
            <a:ext cx="10326299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defRPr/>
            </a:pPr>
            <a:r>
              <a:rPr sz="2200"/>
              <a:t>Декларация таблицы базы данных SQLite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sp>
        <p:nvSpPr>
          <p:cNvPr id="7" name="" hidden="0"/>
          <p:cNvSpPr/>
          <p:nvPr isPhoto="0" userDrawn="0"/>
        </p:nvSpPr>
        <p:spPr bwMode="auto">
          <a:xfrm flipH="0" flipV="0">
            <a:off x="-23087862" y="5392660"/>
            <a:ext cx="46282" cy="412238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sp>
        <p:nvSpPr>
          <p:cNvPr id="8" name="" hidden="0"/>
          <p:cNvSpPr/>
          <p:nvPr isPhoto="0" userDrawn="0"/>
        </p:nvSpPr>
        <p:spPr bwMode="auto">
          <a:xfrm flipH="1" flipV="0">
            <a:off x="-21319648" y="6292660"/>
            <a:ext cx="45720" cy="30483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pic>
        <p:nvPicPr>
          <p:cNvPr id="9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rot="0" flipH="0" flipV="0">
            <a:off x="1337653" y="2450261"/>
            <a:ext cx="9090339" cy="38302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Google Shape;294;p28" descr="Изображение выглядит как снимок экрана&#10;&#10;Автоматически созданное описание" hidden="0"/>
          <p:cNvPicPr/>
          <p:nvPr isPhoto="0" userDrawn="0"/>
        </p:nvPicPr>
        <p:blipFill>
          <a:blip r:embed="rId2">
            <a:alphaModFix/>
          </a:blip>
          <a:srcRect l="0" t="0" r="0" b="0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95;p28" hidden="0"/>
          <p:cNvSpPr txBox="1"/>
          <p:nvPr isPhoto="0" userDrawn="0"/>
        </p:nvSpPr>
        <p:spPr bwMode="auto">
          <a:xfrm>
            <a:off x="719665" y="348786"/>
            <a:ext cx="10752599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6" name="Google Shape;296;p28" hidden="0"/>
          <p:cNvSpPr txBox="1"/>
          <p:nvPr isPhoto="0" userDrawn="0"/>
        </p:nvSpPr>
        <p:spPr bwMode="auto">
          <a:xfrm>
            <a:off x="719674" y="1517649"/>
            <a:ext cx="10326299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/>
          <a:p>
            <a:pPr>
              <a:defRPr/>
            </a:pPr>
            <a:r>
              <a:rPr sz="2200"/>
              <a:t>Декларация таблицы базы данных SQLite</a:t>
            </a:r>
            <a:r>
              <a:rPr sz="2200"/>
              <a:t> с уточнением свойств колонок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sp>
        <p:nvSpPr>
          <p:cNvPr id="7" name="" hidden="0"/>
          <p:cNvSpPr/>
          <p:nvPr isPhoto="0" userDrawn="0"/>
        </p:nvSpPr>
        <p:spPr bwMode="auto">
          <a:xfrm flipH="0" flipV="0">
            <a:off x="-23087862" y="5392660"/>
            <a:ext cx="46282" cy="412238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  <p:pic>
        <p:nvPicPr>
          <p:cNvPr id="8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522421" y="2330101"/>
            <a:ext cx="10849570" cy="3890913"/>
          </a:xfrm>
          <a:prstGeom prst="rect">
            <a:avLst/>
          </a:prstGeom>
        </p:spPr>
      </p:pic>
      <p:sp>
        <p:nvSpPr>
          <p:cNvPr id="9" name="" hidden="0"/>
          <p:cNvSpPr/>
          <p:nvPr isPhoto="0" userDrawn="0"/>
        </p:nvSpPr>
        <p:spPr bwMode="auto">
          <a:xfrm flipH="0" flipV="0">
            <a:off x="3262285" y="5691096"/>
            <a:ext cx="73924" cy="287690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ONLYOFFICE/6.3.1.56</Application>
  <DocSecurity>0</DocSecurity>
  <PresentationFormat>On-screen Show (4:3)</PresentationFormat>
  <Paragraphs>0</Paragraphs>
  <Slides>18</Slides>
  <Notes>18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2</cp:revision>
  <dcterms:modified xsi:type="dcterms:W3CDTF">2021-09-30T16:41:20Z</dcterms:modified>
  <cp:category/>
  <cp:contentStatus/>
  <cp:version/>
</cp:coreProperties>
</file>